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16"/>
  </p:notesMasterIdLst>
  <p:handoutMasterIdLst>
    <p:handoutMasterId r:id="rId17"/>
  </p:handoutMasterIdLst>
  <p:sldIdLst>
    <p:sldId id="446" r:id="rId3"/>
    <p:sldId id="463" r:id="rId4"/>
    <p:sldId id="458" r:id="rId5"/>
    <p:sldId id="462" r:id="rId6"/>
    <p:sldId id="461" r:id="rId7"/>
    <p:sldId id="465" r:id="rId8"/>
    <p:sldId id="464" r:id="rId9"/>
    <p:sldId id="466" r:id="rId10"/>
    <p:sldId id="467" r:id="rId11"/>
    <p:sldId id="469" r:id="rId12"/>
    <p:sldId id="470" r:id="rId13"/>
    <p:sldId id="471" r:id="rId14"/>
    <p:sldId id="459" r:id="rId15"/>
  </p:sldIdLst>
  <p:sldSz cx="9144000" cy="6858000" type="screen4x3"/>
  <p:notesSz cx="6781800" cy="9880600"/>
  <p:defaultTextStyle>
    <a:defPPr>
      <a:defRPr lang="en-US"/>
    </a:defPPr>
    <a:lvl1pPr algn="ctr"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333399"/>
    <a:srgbClr val="00AEEF"/>
    <a:srgbClr val="FF6600"/>
    <a:srgbClr val="F50F82"/>
    <a:srgbClr val="A50021"/>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1" autoAdjust="0"/>
    <p:restoredTop sz="94632" autoAdjust="0"/>
  </p:normalViewPr>
  <p:slideViewPr>
    <p:cSldViewPr snapToObjects="1">
      <p:cViewPr>
        <p:scale>
          <a:sx n="90" d="100"/>
          <a:sy n="90" d="100"/>
        </p:scale>
        <p:origin x="-542" y="1003"/>
      </p:cViewPr>
      <p:guideLst>
        <p:guide orient="horz" pos="768"/>
        <p:guide pos="5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866" y="-96"/>
      </p:cViewPr>
      <p:guideLst>
        <p:guide orient="horz" pos="3112"/>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400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54" tIns="46276" rIns="92554" bIns="46276" numCol="1" anchor="t" anchorCtr="0" compatLnSpc="1">
            <a:prstTxWarp prst="textNoShape">
              <a:avLst/>
            </a:prstTxWarp>
          </a:bodyPr>
          <a:lstStyle>
            <a:lvl1pPr algn="l" defTabSz="925513">
              <a:defRPr sz="1200"/>
            </a:lvl1pPr>
          </a:lstStyle>
          <a:p>
            <a:endParaRPr lang="en-GB"/>
          </a:p>
        </p:txBody>
      </p:sp>
      <p:sp>
        <p:nvSpPr>
          <p:cNvPr id="60419" name="Rectangle 3"/>
          <p:cNvSpPr>
            <a:spLocks noGrp="1" noChangeArrowheads="1"/>
          </p:cNvSpPr>
          <p:nvPr>
            <p:ph type="dt" sz="quarter" idx="1"/>
          </p:nvPr>
        </p:nvSpPr>
        <p:spPr bwMode="auto">
          <a:xfrm>
            <a:off x="3840163" y="0"/>
            <a:ext cx="29400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54" tIns="46276" rIns="92554" bIns="46276" numCol="1" anchor="t" anchorCtr="0" compatLnSpc="1">
            <a:prstTxWarp prst="textNoShape">
              <a:avLst/>
            </a:prstTxWarp>
          </a:bodyPr>
          <a:lstStyle>
            <a:lvl1pPr algn="r" defTabSz="925513">
              <a:defRPr sz="1200"/>
            </a:lvl1pPr>
          </a:lstStyle>
          <a:p>
            <a:endParaRPr lang="en-GB"/>
          </a:p>
        </p:txBody>
      </p:sp>
      <p:sp>
        <p:nvSpPr>
          <p:cNvPr id="60420" name="Rectangle 4"/>
          <p:cNvSpPr>
            <a:spLocks noGrp="1" noChangeArrowheads="1"/>
          </p:cNvSpPr>
          <p:nvPr>
            <p:ph type="ftr" sz="quarter" idx="2"/>
          </p:nvPr>
        </p:nvSpPr>
        <p:spPr bwMode="auto">
          <a:xfrm>
            <a:off x="0" y="9383713"/>
            <a:ext cx="29400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54" tIns="46276" rIns="92554" bIns="46276" numCol="1" anchor="b" anchorCtr="0" compatLnSpc="1">
            <a:prstTxWarp prst="textNoShape">
              <a:avLst/>
            </a:prstTxWarp>
          </a:bodyPr>
          <a:lstStyle>
            <a:lvl1pPr algn="l" defTabSz="925513">
              <a:defRPr sz="1200"/>
            </a:lvl1pPr>
          </a:lstStyle>
          <a:p>
            <a:endParaRPr lang="en-GB"/>
          </a:p>
        </p:txBody>
      </p:sp>
      <p:sp>
        <p:nvSpPr>
          <p:cNvPr id="60421" name="Rectangle 5"/>
          <p:cNvSpPr>
            <a:spLocks noGrp="1" noChangeArrowheads="1"/>
          </p:cNvSpPr>
          <p:nvPr>
            <p:ph type="sldNum" sz="quarter" idx="3"/>
          </p:nvPr>
        </p:nvSpPr>
        <p:spPr bwMode="auto">
          <a:xfrm>
            <a:off x="3840163" y="9383713"/>
            <a:ext cx="29400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54" tIns="46276" rIns="92554" bIns="46276" numCol="1" anchor="b" anchorCtr="0" compatLnSpc="1">
            <a:prstTxWarp prst="textNoShape">
              <a:avLst/>
            </a:prstTxWarp>
          </a:bodyPr>
          <a:lstStyle>
            <a:lvl1pPr algn="r" defTabSz="925513">
              <a:defRPr sz="1200"/>
            </a:lvl1pPr>
          </a:lstStyle>
          <a:p>
            <a:fld id="{ADD88DA3-F642-4787-98FE-08CE28A1FDB4}" type="slidenum">
              <a:rPr lang="en-GB"/>
              <a:pPr/>
              <a:t>‹#›</a:t>
            </a:fld>
            <a:endParaRPr lang="en-GB"/>
          </a:p>
        </p:txBody>
      </p:sp>
    </p:spTree>
    <p:extLst>
      <p:ext uri="{BB962C8B-B14F-4D97-AF65-F5344CB8AC3E}">
        <p14:creationId xmlns:p14="http://schemas.microsoft.com/office/powerpoint/2010/main" val="1660035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210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5" tIns="46266" rIns="92535" bIns="46266" numCol="1" anchor="t" anchorCtr="0" compatLnSpc="1">
            <a:prstTxWarp prst="textNoShape">
              <a:avLst/>
            </a:prstTxWarp>
          </a:bodyPr>
          <a:lstStyle>
            <a:lvl1pPr algn="l" defTabSz="925513">
              <a:defRPr sz="1200"/>
            </a:lvl1pPr>
          </a:lstStyle>
          <a:p>
            <a:endParaRPr lang="en-US"/>
          </a:p>
        </p:txBody>
      </p:sp>
      <p:sp>
        <p:nvSpPr>
          <p:cNvPr id="7171" name="Rectangle 3"/>
          <p:cNvSpPr>
            <a:spLocks noGrp="1" noChangeArrowheads="1"/>
          </p:cNvSpPr>
          <p:nvPr>
            <p:ph type="dt" idx="1"/>
          </p:nvPr>
        </p:nvSpPr>
        <p:spPr bwMode="auto">
          <a:xfrm>
            <a:off x="3841750" y="0"/>
            <a:ext cx="29210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5" tIns="46266" rIns="92535" bIns="46266" numCol="1" anchor="t" anchorCtr="0" compatLnSpc="1">
            <a:prstTxWarp prst="textNoShape">
              <a:avLst/>
            </a:prstTxWarp>
          </a:bodyPr>
          <a:lstStyle>
            <a:lvl1pPr algn="r" defTabSz="925513">
              <a:defRPr sz="1200"/>
            </a:lvl1pPr>
          </a:lstStyle>
          <a:p>
            <a:endParaRPr lang="en-US"/>
          </a:p>
        </p:txBody>
      </p:sp>
      <p:sp>
        <p:nvSpPr>
          <p:cNvPr id="7172" name="Rectangle 4"/>
          <p:cNvSpPr>
            <a:spLocks noGrp="1" noRot="1" noChangeAspect="1" noChangeArrowheads="1" noTextEdit="1"/>
          </p:cNvSpPr>
          <p:nvPr>
            <p:ph type="sldImg" idx="2"/>
          </p:nvPr>
        </p:nvSpPr>
        <p:spPr bwMode="auto">
          <a:xfrm>
            <a:off x="957263" y="771525"/>
            <a:ext cx="4929187" cy="36972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22338" y="4702175"/>
            <a:ext cx="49180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5" tIns="46266" rIns="92535" bIns="4626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9399588"/>
            <a:ext cx="29210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5" tIns="46266" rIns="92535" bIns="46266" numCol="1" anchor="b" anchorCtr="0" compatLnSpc="1">
            <a:prstTxWarp prst="textNoShape">
              <a:avLst/>
            </a:prstTxWarp>
          </a:bodyPr>
          <a:lstStyle>
            <a:lvl1pPr algn="l" defTabSz="925513">
              <a:defRPr sz="1200"/>
            </a:lvl1pPr>
          </a:lstStyle>
          <a:p>
            <a:endParaRPr lang="en-US"/>
          </a:p>
        </p:txBody>
      </p:sp>
      <p:sp>
        <p:nvSpPr>
          <p:cNvPr id="7175" name="Rectangle 7"/>
          <p:cNvSpPr>
            <a:spLocks noGrp="1" noChangeArrowheads="1"/>
          </p:cNvSpPr>
          <p:nvPr>
            <p:ph type="sldNum" sz="quarter" idx="5"/>
          </p:nvPr>
        </p:nvSpPr>
        <p:spPr bwMode="auto">
          <a:xfrm>
            <a:off x="3841750" y="9399588"/>
            <a:ext cx="29210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5" tIns="46266" rIns="92535" bIns="46266" numCol="1" anchor="b" anchorCtr="0" compatLnSpc="1">
            <a:prstTxWarp prst="textNoShape">
              <a:avLst/>
            </a:prstTxWarp>
          </a:bodyPr>
          <a:lstStyle>
            <a:lvl1pPr algn="r" defTabSz="925513">
              <a:defRPr sz="1200"/>
            </a:lvl1pPr>
          </a:lstStyle>
          <a:p>
            <a:fld id="{70ED5A19-2842-43A9-88A2-9DC12EB0722F}" type="slidenum">
              <a:rPr lang="en-US"/>
              <a:pPr/>
              <a:t>‹#›</a:t>
            </a:fld>
            <a:endParaRPr lang="en-US"/>
          </a:p>
        </p:txBody>
      </p:sp>
    </p:spTree>
    <p:extLst>
      <p:ext uri="{BB962C8B-B14F-4D97-AF65-F5344CB8AC3E}">
        <p14:creationId xmlns:p14="http://schemas.microsoft.com/office/powerpoint/2010/main" val="1908583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Lst>
        </p:spPr>
        <p:txBody>
          <a:bodyPr/>
          <a:lstStyle>
            <a:lvl1pPr defTabSz="917069">
              <a:defRPr sz="2300">
                <a:solidFill>
                  <a:schemeClr val="tx1"/>
                </a:solidFill>
                <a:latin typeface="News Gothic" pitchFamily="34" charset="0"/>
              </a:defRPr>
            </a:lvl1pPr>
            <a:lvl2pPr marL="714124" indent="-274663" defTabSz="917069">
              <a:defRPr sz="2300">
                <a:solidFill>
                  <a:schemeClr val="tx1"/>
                </a:solidFill>
                <a:latin typeface="News Gothic" pitchFamily="34" charset="0"/>
              </a:defRPr>
            </a:lvl2pPr>
            <a:lvl3pPr marL="1098652" indent="-219730" defTabSz="917069">
              <a:defRPr sz="2300">
                <a:solidFill>
                  <a:schemeClr val="tx1"/>
                </a:solidFill>
                <a:latin typeface="News Gothic" pitchFamily="34" charset="0"/>
              </a:defRPr>
            </a:lvl3pPr>
            <a:lvl4pPr marL="1538112" indent="-219730" defTabSz="917069">
              <a:defRPr sz="2300">
                <a:solidFill>
                  <a:schemeClr val="tx1"/>
                </a:solidFill>
                <a:latin typeface="News Gothic" pitchFamily="34" charset="0"/>
              </a:defRPr>
            </a:lvl4pPr>
            <a:lvl5pPr marL="1977573" indent="-219730" defTabSz="917069">
              <a:defRPr sz="2300">
                <a:solidFill>
                  <a:schemeClr val="tx1"/>
                </a:solidFill>
                <a:latin typeface="News Gothic" pitchFamily="34" charset="0"/>
              </a:defRPr>
            </a:lvl5pPr>
            <a:lvl6pPr marL="2417034" indent="-219730" defTabSz="917069" eaLnBrk="0" fontAlgn="base" hangingPunct="0">
              <a:spcBef>
                <a:spcPct val="50000"/>
              </a:spcBef>
              <a:spcAft>
                <a:spcPct val="0"/>
              </a:spcAft>
              <a:defRPr sz="2300">
                <a:solidFill>
                  <a:schemeClr val="tx1"/>
                </a:solidFill>
                <a:latin typeface="News Gothic" pitchFamily="34" charset="0"/>
              </a:defRPr>
            </a:lvl6pPr>
            <a:lvl7pPr marL="2856494" indent="-219730" defTabSz="917069" eaLnBrk="0" fontAlgn="base" hangingPunct="0">
              <a:spcBef>
                <a:spcPct val="50000"/>
              </a:spcBef>
              <a:spcAft>
                <a:spcPct val="0"/>
              </a:spcAft>
              <a:defRPr sz="2300">
                <a:solidFill>
                  <a:schemeClr val="tx1"/>
                </a:solidFill>
                <a:latin typeface="News Gothic" pitchFamily="34" charset="0"/>
              </a:defRPr>
            </a:lvl7pPr>
            <a:lvl8pPr marL="3295955" indent="-219730" defTabSz="917069" eaLnBrk="0" fontAlgn="base" hangingPunct="0">
              <a:spcBef>
                <a:spcPct val="50000"/>
              </a:spcBef>
              <a:spcAft>
                <a:spcPct val="0"/>
              </a:spcAft>
              <a:defRPr sz="2300">
                <a:solidFill>
                  <a:schemeClr val="tx1"/>
                </a:solidFill>
                <a:latin typeface="News Gothic" pitchFamily="34" charset="0"/>
              </a:defRPr>
            </a:lvl8pPr>
            <a:lvl9pPr marL="3735415" indent="-219730" defTabSz="917069" eaLnBrk="0" fontAlgn="base" hangingPunct="0">
              <a:spcBef>
                <a:spcPct val="50000"/>
              </a:spcBef>
              <a:spcAft>
                <a:spcPct val="0"/>
              </a:spcAft>
              <a:defRPr sz="2300">
                <a:solidFill>
                  <a:schemeClr val="tx1"/>
                </a:solidFill>
                <a:latin typeface="News Gothic" pitchFamily="34" charset="0"/>
              </a:defRPr>
            </a:lvl9pPr>
          </a:lstStyle>
          <a:p>
            <a:fld id="{3338EF2E-019C-48CF-BE8C-617346122868}" type="datetime1">
              <a:rPr lang="en-GB" sz="1000">
                <a:solidFill>
                  <a:prstClr val="black"/>
                </a:solidFill>
              </a:rPr>
              <a:pPr/>
              <a:t>29/08/2013</a:t>
            </a:fld>
            <a:endParaRPr lang="en-GB" sz="1000">
              <a:solidFill>
                <a:prstClr val="black"/>
              </a:solidFill>
            </a:endParaRPr>
          </a:p>
        </p:txBody>
      </p:sp>
      <p:sp>
        <p:nvSpPr>
          <p:cNvPr id="2560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Lst>
        </p:spPr>
        <p:txBody>
          <a:bodyPr/>
          <a:lstStyle>
            <a:lvl1pPr defTabSz="917069">
              <a:defRPr sz="2300">
                <a:solidFill>
                  <a:schemeClr val="tx1"/>
                </a:solidFill>
                <a:latin typeface="News Gothic" pitchFamily="34" charset="0"/>
              </a:defRPr>
            </a:lvl1pPr>
            <a:lvl2pPr marL="714124" indent="-274663" defTabSz="917069">
              <a:defRPr sz="2300">
                <a:solidFill>
                  <a:schemeClr val="tx1"/>
                </a:solidFill>
                <a:latin typeface="News Gothic" pitchFamily="34" charset="0"/>
              </a:defRPr>
            </a:lvl2pPr>
            <a:lvl3pPr marL="1098652" indent="-219730" defTabSz="917069">
              <a:defRPr sz="2300">
                <a:solidFill>
                  <a:schemeClr val="tx1"/>
                </a:solidFill>
                <a:latin typeface="News Gothic" pitchFamily="34" charset="0"/>
              </a:defRPr>
            </a:lvl3pPr>
            <a:lvl4pPr marL="1538112" indent="-219730" defTabSz="917069">
              <a:defRPr sz="2300">
                <a:solidFill>
                  <a:schemeClr val="tx1"/>
                </a:solidFill>
                <a:latin typeface="News Gothic" pitchFamily="34" charset="0"/>
              </a:defRPr>
            </a:lvl4pPr>
            <a:lvl5pPr marL="1977573" indent="-219730" defTabSz="917069">
              <a:defRPr sz="2300">
                <a:solidFill>
                  <a:schemeClr val="tx1"/>
                </a:solidFill>
                <a:latin typeface="News Gothic" pitchFamily="34" charset="0"/>
              </a:defRPr>
            </a:lvl5pPr>
            <a:lvl6pPr marL="2417034" indent="-219730" defTabSz="917069" eaLnBrk="0" fontAlgn="base" hangingPunct="0">
              <a:spcBef>
                <a:spcPct val="50000"/>
              </a:spcBef>
              <a:spcAft>
                <a:spcPct val="0"/>
              </a:spcAft>
              <a:defRPr sz="2300">
                <a:solidFill>
                  <a:schemeClr val="tx1"/>
                </a:solidFill>
                <a:latin typeface="News Gothic" pitchFamily="34" charset="0"/>
              </a:defRPr>
            </a:lvl6pPr>
            <a:lvl7pPr marL="2856494" indent="-219730" defTabSz="917069" eaLnBrk="0" fontAlgn="base" hangingPunct="0">
              <a:spcBef>
                <a:spcPct val="50000"/>
              </a:spcBef>
              <a:spcAft>
                <a:spcPct val="0"/>
              </a:spcAft>
              <a:defRPr sz="2300">
                <a:solidFill>
                  <a:schemeClr val="tx1"/>
                </a:solidFill>
                <a:latin typeface="News Gothic" pitchFamily="34" charset="0"/>
              </a:defRPr>
            </a:lvl7pPr>
            <a:lvl8pPr marL="3295955" indent="-219730" defTabSz="917069" eaLnBrk="0" fontAlgn="base" hangingPunct="0">
              <a:spcBef>
                <a:spcPct val="50000"/>
              </a:spcBef>
              <a:spcAft>
                <a:spcPct val="0"/>
              </a:spcAft>
              <a:defRPr sz="2300">
                <a:solidFill>
                  <a:schemeClr val="tx1"/>
                </a:solidFill>
                <a:latin typeface="News Gothic" pitchFamily="34" charset="0"/>
              </a:defRPr>
            </a:lvl8pPr>
            <a:lvl9pPr marL="3735415" indent="-219730" defTabSz="917069" eaLnBrk="0" fontAlgn="base" hangingPunct="0">
              <a:spcBef>
                <a:spcPct val="50000"/>
              </a:spcBef>
              <a:spcAft>
                <a:spcPct val="0"/>
              </a:spcAft>
              <a:defRPr sz="2300">
                <a:solidFill>
                  <a:schemeClr val="tx1"/>
                </a:solidFill>
                <a:latin typeface="News Gothic" pitchFamily="34" charset="0"/>
              </a:defRPr>
            </a:lvl9pPr>
          </a:lstStyle>
          <a:p>
            <a:fld id="{29F5E994-798C-4BBF-AEFC-92C883EF04B6}" type="slidenum">
              <a:rPr lang="en-GB" sz="1000">
                <a:solidFill>
                  <a:prstClr val="black"/>
                </a:solidFill>
              </a:rPr>
              <a:pPr/>
              <a:t>1</a:t>
            </a:fld>
            <a:endParaRPr lang="en-GB" sz="1000">
              <a:solidFill>
                <a:prstClr val="black"/>
              </a:solidFill>
            </a:endParaRPr>
          </a:p>
        </p:txBody>
      </p:sp>
      <p:sp>
        <p:nvSpPr>
          <p:cNvPr id="25604" name="Rectangle 1026"/>
          <p:cNvSpPr>
            <a:spLocks noGrp="1" noRot="1" noChangeAspect="1" noChangeArrowheads="1" noTextEdit="1"/>
          </p:cNvSpPr>
          <p:nvPr>
            <p:ph type="sldImg"/>
          </p:nvPr>
        </p:nvSpPr>
        <p:spPr>
          <a:ln/>
        </p:spPr>
      </p:sp>
      <p:sp>
        <p:nvSpPr>
          <p:cNvPr id="25605"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Climate</a:t>
            </a:r>
            <a:r>
              <a:rPr lang="en-GB" baseline="0" dirty="0" smtClean="0"/>
              <a:t> change impact on all-cause diarrhoea for all climate factors (projected changes for each climate factor on the left side. On the right side of the image you can see the impact of the changes in these climate factors on diarrhoea incidences)</a:t>
            </a:r>
            <a:endParaRPr lang="en-GB" dirty="0"/>
          </a:p>
        </p:txBody>
      </p:sp>
      <p:sp>
        <p:nvSpPr>
          <p:cNvPr id="4" name="Slide Number Placeholder 3"/>
          <p:cNvSpPr>
            <a:spLocks noGrp="1"/>
          </p:cNvSpPr>
          <p:nvPr>
            <p:ph type="sldNum" sz="quarter" idx="10"/>
          </p:nvPr>
        </p:nvSpPr>
        <p:spPr/>
        <p:txBody>
          <a:bodyPr/>
          <a:lstStyle/>
          <a:p>
            <a:fld id="{8180A66C-1D91-41C1-B2F2-207744EED28A}" type="slidenum">
              <a:rPr lang="en-GB" smtClean="0"/>
              <a:t>10</a:t>
            </a:fld>
            <a:endParaRPr lang="en-GB"/>
          </a:p>
        </p:txBody>
      </p:sp>
    </p:spTree>
    <p:extLst>
      <p:ext uri="{BB962C8B-B14F-4D97-AF65-F5344CB8AC3E}">
        <p14:creationId xmlns:p14="http://schemas.microsoft.com/office/powerpoint/2010/main" val="148897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B6608-5400-4D3D-B59A-BC9DFE7A9AFE}" type="slidenum">
              <a:rPr lang="en-US"/>
              <a:pPr/>
              <a:t>13</a:t>
            </a:fld>
            <a:endParaRPr lang="en-US"/>
          </a:p>
        </p:txBody>
      </p:sp>
      <p:sp>
        <p:nvSpPr>
          <p:cNvPr id="599042" name="Rectangle 2"/>
          <p:cNvSpPr>
            <a:spLocks noGrp="1" noRot="1" noChangeAspect="1" noChangeArrowheads="1" noTextEdit="1"/>
          </p:cNvSpPr>
          <p:nvPr>
            <p:ph type="sldImg"/>
          </p:nvPr>
        </p:nvSpPr>
        <p:spPr>
          <a:xfrm>
            <a:off x="922338" y="741363"/>
            <a:ext cx="4940300" cy="3705225"/>
          </a:xfrm>
          <a:ln/>
        </p:spPr>
      </p:sp>
      <p:sp>
        <p:nvSpPr>
          <p:cNvPr id="599043" name="Rectangle 3"/>
          <p:cNvSpPr>
            <a:spLocks noGrp="1" noChangeArrowheads="1"/>
          </p:cNvSpPr>
          <p:nvPr>
            <p:ph type="body" idx="1"/>
          </p:nvPr>
        </p:nvSpPr>
        <p:spPr>
          <a:xfrm>
            <a:off x="904875" y="4694238"/>
            <a:ext cx="4972050" cy="4446587"/>
          </a:xfrm>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Tree>
    <p:extLst>
      <p:ext uri="{BB962C8B-B14F-4D97-AF65-F5344CB8AC3E}">
        <p14:creationId xmlns:p14="http://schemas.microsoft.com/office/powerpoint/2010/main" val="393827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Tree>
    <p:extLst>
      <p:ext uri="{BB962C8B-B14F-4D97-AF65-F5344CB8AC3E}">
        <p14:creationId xmlns:p14="http://schemas.microsoft.com/office/powerpoint/2010/main" val="300475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Tree>
    <p:extLst>
      <p:ext uri="{BB962C8B-B14F-4D97-AF65-F5344CB8AC3E}">
        <p14:creationId xmlns:p14="http://schemas.microsoft.com/office/powerpoint/2010/main" val="3774545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4" descr="_ALTER_kl"/>
          <p:cNvPicPr>
            <a:picLocks noChangeAspect="1" noChangeArrowheads="1"/>
          </p:cNvPicPr>
          <p:nvPr/>
        </p:nvPicPr>
        <p:blipFill>
          <a:blip r:embed="rId2">
            <a:extLst>
              <a:ext uri="{28A0092B-C50C-407E-A947-70E740481C1C}">
                <a14:useLocalDpi xmlns:a14="http://schemas.microsoft.com/office/drawing/2010/main" val="0"/>
              </a:ext>
            </a:extLst>
          </a:blip>
          <a:srcRect l="639" t="21016" r="77434" b="5774"/>
          <a:stretch>
            <a:fillRect/>
          </a:stretch>
        </p:blipFill>
        <p:spPr bwMode="auto">
          <a:xfrm>
            <a:off x="7037015" y="6273923"/>
            <a:ext cx="20161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6"/>
          <p:cNvGrpSpPr>
            <a:grpSpLocks/>
          </p:cNvGrpSpPr>
          <p:nvPr/>
        </p:nvGrpSpPr>
        <p:grpSpPr bwMode="auto">
          <a:xfrm>
            <a:off x="-3175" y="1712913"/>
            <a:ext cx="9147175" cy="4283075"/>
            <a:chOff x="0" y="1079"/>
            <a:chExt cx="5760" cy="2698"/>
          </a:xfrm>
        </p:grpSpPr>
        <p:sp>
          <p:nvSpPr>
            <p:cNvPr id="6" name="Line 5"/>
            <p:cNvSpPr>
              <a:spLocks noChangeShapeType="1"/>
            </p:cNvSpPr>
            <p:nvPr/>
          </p:nvSpPr>
          <p:spPr bwMode="auto">
            <a:xfrm>
              <a:off x="0" y="1079"/>
              <a:ext cx="5760" cy="0"/>
            </a:xfrm>
            <a:prstGeom prst="line">
              <a:avLst/>
            </a:prstGeom>
            <a:noFill/>
            <a:ln w="12700">
              <a:solidFill>
                <a:srgbClr val="80BA6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pPr>
              <a:endParaRPr lang="en-GB" sz="2400" smtClean="0">
                <a:solidFill>
                  <a:srgbClr val="004C78"/>
                </a:solidFill>
                <a:latin typeface="News Gothic" pitchFamily="34" charset="0"/>
              </a:endParaRPr>
            </a:p>
          </p:txBody>
        </p:sp>
        <p:sp>
          <p:nvSpPr>
            <p:cNvPr id="7" name="Line 45"/>
            <p:cNvSpPr>
              <a:spLocks noChangeShapeType="1"/>
            </p:cNvSpPr>
            <p:nvPr/>
          </p:nvSpPr>
          <p:spPr bwMode="auto">
            <a:xfrm>
              <a:off x="0" y="3777"/>
              <a:ext cx="57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pPr algn="l">
                <a:spcBef>
                  <a:spcPct val="50000"/>
                </a:spcBef>
              </a:pPr>
              <a:endParaRPr lang="en-GB" sz="2400" smtClean="0">
                <a:solidFill>
                  <a:srgbClr val="004C78"/>
                </a:solidFill>
                <a:latin typeface="News Gothic" pitchFamily="34" charset="0"/>
              </a:endParaRPr>
            </a:p>
          </p:txBody>
        </p:sp>
      </p:grpSp>
      <p:sp>
        <p:nvSpPr>
          <p:cNvPr id="8" name="Text Box 56"/>
          <p:cNvSpPr txBox="1">
            <a:spLocks noChangeArrowheads="1"/>
          </p:cNvSpPr>
          <p:nvPr userDrawn="1"/>
        </p:nvSpPr>
        <p:spPr bwMode="auto">
          <a:xfrm>
            <a:off x="0" y="6629400"/>
            <a:ext cx="1587294" cy="230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algn="l">
              <a:spcBef>
                <a:spcPct val="50000"/>
              </a:spcBef>
              <a:defRPr/>
            </a:pPr>
            <a:r>
              <a:rPr lang="en-US" sz="900" dirty="0" smtClean="0">
                <a:solidFill>
                  <a:srgbClr val="004C78"/>
                </a:solidFill>
              </a:rPr>
              <a:t>Kathmandu, 29/8 Aug. 2013</a:t>
            </a:r>
          </a:p>
        </p:txBody>
      </p:sp>
      <p:pic>
        <p:nvPicPr>
          <p:cNvPr id="9" name="Picture 58" descr="DSC_1771"/>
          <p:cNvPicPr>
            <a:picLocks noChangeAspect="1" noChangeArrowheads="1"/>
          </p:cNvPicPr>
          <p:nvPr userDrawn="1"/>
        </p:nvPicPr>
        <p:blipFill>
          <a:blip r:embed="rId3">
            <a:extLst>
              <a:ext uri="{28A0092B-C50C-407E-A947-70E740481C1C}">
                <a14:useLocalDpi xmlns:a14="http://schemas.microsoft.com/office/drawing/2010/main" val="0"/>
              </a:ext>
            </a:extLst>
          </a:blip>
          <a:srcRect r="34010"/>
          <a:stretch>
            <a:fillRect/>
          </a:stretch>
        </p:blipFill>
        <p:spPr bwMode="auto">
          <a:xfrm>
            <a:off x="5940028" y="4438700"/>
            <a:ext cx="170021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9" descr="Ganges rive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80108" y="4434036"/>
            <a:ext cx="3033713"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0" descr="picture Monsoon Jeroen de Jo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4028" y="4437112"/>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2" descr="Women rice transplant"/>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40241" y="4437112"/>
            <a:ext cx="1512887"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3" descr="Sanjay Tomar Himalaya 1"/>
          <p:cNvPicPr>
            <a:picLocks noChangeAspect="1" noChangeArrowheads="1"/>
          </p:cNvPicPr>
          <p:nvPr userDrawn="1"/>
        </p:nvPicPr>
        <p:blipFill>
          <a:blip r:embed="rId7">
            <a:extLst>
              <a:ext uri="{28A0092B-C50C-407E-A947-70E740481C1C}">
                <a14:useLocalDpi xmlns:a14="http://schemas.microsoft.com/office/drawing/2010/main" val="0"/>
              </a:ext>
            </a:extLst>
          </a:blip>
          <a:srcRect l="17223"/>
          <a:stretch>
            <a:fillRect/>
          </a:stretch>
        </p:blipFill>
        <p:spPr bwMode="auto">
          <a:xfrm>
            <a:off x="5953" y="4432449"/>
            <a:ext cx="18923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4"/>
          <p:cNvSpPr>
            <a:spLocks noGrp="1" noChangeArrowheads="1"/>
          </p:cNvSpPr>
          <p:nvPr>
            <p:ph type="subTitle" idx="1"/>
          </p:nvPr>
        </p:nvSpPr>
        <p:spPr>
          <a:xfrm>
            <a:off x="457200" y="3286125"/>
            <a:ext cx="8229600" cy="904875"/>
          </a:xfrm>
        </p:spPr>
        <p:txBody>
          <a:bodyPr anchor="t"/>
          <a:lstStyle>
            <a:lvl1pPr marL="0" indent="0">
              <a:buFont typeface="Wingdings" pitchFamily="2" charset="2"/>
              <a:buNone/>
              <a:defRPr noProof="1"/>
            </a:lvl1pPr>
          </a:lstStyle>
          <a:p>
            <a:pPr lvl="0"/>
            <a:r>
              <a:rPr lang="en-GB" noProof="1" smtClean="0"/>
              <a:t>Click to edit Master subtitle style</a:t>
            </a:r>
          </a:p>
        </p:txBody>
      </p:sp>
      <p:sp>
        <p:nvSpPr>
          <p:cNvPr id="38918" name="Rectangle 6"/>
          <p:cNvSpPr>
            <a:spLocks noGrp="1" noChangeArrowheads="1"/>
          </p:cNvSpPr>
          <p:nvPr>
            <p:ph type="ctrTitle"/>
          </p:nvPr>
        </p:nvSpPr>
        <p:spPr>
          <a:xfrm>
            <a:off x="457200" y="1046163"/>
            <a:ext cx="8229600" cy="1849437"/>
          </a:xfrm>
        </p:spPr>
        <p:txBody>
          <a:bodyPr/>
          <a:lstStyle>
            <a:lvl1pPr>
              <a:defRPr sz="4400" noProof="1">
                <a:solidFill>
                  <a:schemeClr val="accent1"/>
                </a:solidFill>
              </a:defRPr>
            </a:lvl1pPr>
          </a:lstStyle>
          <a:p>
            <a:pPr lvl="0"/>
            <a:r>
              <a:rPr lang="en-GB" noProof="1" smtClean="0"/>
              <a:t>Click to edit Master title style</a:t>
            </a:r>
            <a:endParaRPr lang="en-GB" noProof="0" smtClean="0"/>
          </a:p>
        </p:txBody>
      </p:sp>
      <p:sp>
        <p:nvSpPr>
          <p:cNvPr id="14" name="Rectangle 13"/>
          <p:cNvSpPr/>
          <p:nvPr userDrawn="1"/>
        </p:nvSpPr>
        <p:spPr bwMode="auto">
          <a:xfrm flipH="1" flipV="1">
            <a:off x="13194" y="1733499"/>
            <a:ext cx="9139933" cy="274143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News Gothic" pitchFamily="34" charset="0"/>
            </a:endParaRPr>
          </a:p>
        </p:txBody>
      </p:sp>
    </p:spTree>
    <p:extLst>
      <p:ext uri="{BB962C8B-B14F-4D97-AF65-F5344CB8AC3E}">
        <p14:creationId xmlns:p14="http://schemas.microsoft.com/office/powerpoint/2010/main" val="32931535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p:nvPr userDrawn="1"/>
        </p:nvSpPr>
        <p:spPr bwMode="auto">
          <a:xfrm flipH="1" flipV="1">
            <a:off x="-1" y="980727"/>
            <a:ext cx="9144000" cy="518457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News Gothic" pitchFamily="34" charset="0"/>
            </a:endParaRPr>
          </a:p>
        </p:txBody>
      </p:sp>
    </p:spTree>
    <p:extLst>
      <p:ext uri="{BB962C8B-B14F-4D97-AF65-F5344CB8AC3E}">
        <p14:creationId xmlns:p14="http://schemas.microsoft.com/office/powerpoint/2010/main" val="387502940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9897326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341438"/>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341438"/>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5967587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1720184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5739331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01511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44192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Tree>
    <p:extLst>
      <p:ext uri="{BB962C8B-B14F-4D97-AF65-F5344CB8AC3E}">
        <p14:creationId xmlns:p14="http://schemas.microsoft.com/office/powerpoint/2010/main" val="3644779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5491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657629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69888"/>
            <a:ext cx="2058988" cy="53149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369888"/>
            <a:ext cx="6029325" cy="5314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702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69888"/>
            <a:ext cx="8229600" cy="100171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68313" y="1341438"/>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59313" y="1341438"/>
            <a:ext cx="4038600" cy="4343400"/>
          </a:xfrm>
        </p:spPr>
        <p:txBody>
          <a:bodyPr/>
          <a:lstStyle/>
          <a:p>
            <a:pPr lvl="0"/>
            <a:endParaRPr lang="en-GB" noProof="0" smtClean="0"/>
          </a:p>
        </p:txBody>
      </p:sp>
    </p:spTree>
    <p:extLst>
      <p:ext uri="{BB962C8B-B14F-4D97-AF65-F5344CB8AC3E}">
        <p14:creationId xmlns:p14="http://schemas.microsoft.com/office/powerpoint/2010/main" val="7710955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Tree>
    <p:extLst>
      <p:ext uri="{BB962C8B-B14F-4D97-AF65-F5344CB8AC3E}">
        <p14:creationId xmlns:p14="http://schemas.microsoft.com/office/powerpoint/2010/main" val="235769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Tree>
    <p:extLst>
      <p:ext uri="{BB962C8B-B14F-4D97-AF65-F5344CB8AC3E}">
        <p14:creationId xmlns:p14="http://schemas.microsoft.com/office/powerpoint/2010/main" val="101868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Tree>
    <p:extLst>
      <p:ext uri="{BB962C8B-B14F-4D97-AF65-F5344CB8AC3E}">
        <p14:creationId xmlns:p14="http://schemas.microsoft.com/office/powerpoint/2010/main" val="374570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Tree>
    <p:extLst>
      <p:ext uri="{BB962C8B-B14F-4D97-AF65-F5344CB8AC3E}">
        <p14:creationId xmlns:p14="http://schemas.microsoft.com/office/powerpoint/2010/main" val="357991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Tree>
    <p:extLst>
      <p:ext uri="{BB962C8B-B14F-4D97-AF65-F5344CB8AC3E}">
        <p14:creationId xmlns:p14="http://schemas.microsoft.com/office/powerpoint/2010/main" val="326271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extLst>
      <p:ext uri="{BB962C8B-B14F-4D97-AF65-F5344CB8AC3E}">
        <p14:creationId xmlns:p14="http://schemas.microsoft.com/office/powerpoint/2010/main" val="445351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extLst>
      <p:ext uri="{BB962C8B-B14F-4D97-AF65-F5344CB8AC3E}">
        <p14:creationId xmlns:p14="http://schemas.microsoft.com/office/powerpoint/2010/main" val="1386225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4" name="Picture 50" descr="FP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16863" y="5757863"/>
            <a:ext cx="9318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 name="Picture 51" descr="bandeau1"/>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705600"/>
            <a:ext cx="457041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7" name="Picture 53" descr="bandeau1"/>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73588" y="6705600"/>
            <a:ext cx="457041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3" name="Rectangle 59"/>
          <p:cNvSpPr>
            <a:spLocks noGrp="1" noChangeArrowheads="1"/>
          </p:cNvSpPr>
          <p:nvPr>
            <p:ph type="dt" sz="half" idx="2"/>
          </p:nvPr>
        </p:nvSpPr>
        <p:spPr bwMode="auto">
          <a:xfrm>
            <a:off x="0" y="60626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70000" rIns="91440" bIns="45720" numCol="1" anchor="t" anchorCtr="0" compatLnSpc="1">
            <a:prstTxWarp prst="textNoShape">
              <a:avLst/>
            </a:prstTxWarp>
          </a:bodyPr>
          <a:lstStyle>
            <a:lvl1pPr algn="l">
              <a:defRPr sz="1200">
                <a:latin typeface="Tahoma" pitchFamily="34" charset="0"/>
              </a:defRPr>
            </a:lvl1pPr>
          </a:lstStyle>
          <a:p>
            <a:endParaRPr lang="en-US"/>
          </a:p>
        </p:txBody>
      </p:sp>
      <p:pic>
        <p:nvPicPr>
          <p:cNvPr id="1086" name="Picture 62" descr="header-ppt_bleu"/>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5041900" cy="20478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Verdana" pitchFamily="34" charset="0"/>
        </a:defRPr>
      </a:lvl2pPr>
      <a:lvl3pPr algn="l" rtl="0" eaLnBrk="0" fontAlgn="base" hangingPunct="0">
        <a:spcBef>
          <a:spcPct val="0"/>
        </a:spcBef>
        <a:spcAft>
          <a:spcPct val="0"/>
        </a:spcAft>
        <a:defRPr sz="4000" b="1">
          <a:solidFill>
            <a:schemeClr val="tx2"/>
          </a:solidFill>
          <a:latin typeface="Verdana" pitchFamily="34" charset="0"/>
        </a:defRPr>
      </a:lvl3pPr>
      <a:lvl4pPr algn="l" rtl="0" eaLnBrk="0" fontAlgn="base" hangingPunct="0">
        <a:spcBef>
          <a:spcPct val="0"/>
        </a:spcBef>
        <a:spcAft>
          <a:spcPct val="0"/>
        </a:spcAft>
        <a:defRPr sz="4000" b="1">
          <a:solidFill>
            <a:schemeClr val="tx2"/>
          </a:solidFill>
          <a:latin typeface="Verdana" pitchFamily="34" charset="0"/>
        </a:defRPr>
      </a:lvl4pPr>
      <a:lvl5pPr algn="l" rtl="0" eaLnBrk="0" fontAlgn="base" hangingPunct="0">
        <a:spcBef>
          <a:spcPct val="0"/>
        </a:spcBef>
        <a:spcAft>
          <a:spcPct val="0"/>
        </a:spcAft>
        <a:defRPr sz="4000" b="1">
          <a:solidFill>
            <a:schemeClr val="tx2"/>
          </a:solidFill>
          <a:latin typeface="Verdana" pitchFamily="34" charset="0"/>
        </a:defRPr>
      </a:lvl5pPr>
      <a:lvl6pPr marL="457200" algn="l" rtl="0" eaLnBrk="0" fontAlgn="base" hangingPunct="0">
        <a:spcBef>
          <a:spcPct val="0"/>
        </a:spcBef>
        <a:spcAft>
          <a:spcPct val="0"/>
        </a:spcAft>
        <a:defRPr sz="4000" b="1">
          <a:solidFill>
            <a:schemeClr val="tx2"/>
          </a:solidFill>
          <a:latin typeface="Verdana" pitchFamily="34" charset="0"/>
        </a:defRPr>
      </a:lvl6pPr>
      <a:lvl7pPr marL="914400" algn="l" rtl="0" eaLnBrk="0" fontAlgn="base" hangingPunct="0">
        <a:spcBef>
          <a:spcPct val="0"/>
        </a:spcBef>
        <a:spcAft>
          <a:spcPct val="0"/>
        </a:spcAft>
        <a:defRPr sz="4000" b="1">
          <a:solidFill>
            <a:schemeClr val="tx2"/>
          </a:solidFill>
          <a:latin typeface="Verdana" pitchFamily="34" charset="0"/>
        </a:defRPr>
      </a:lvl7pPr>
      <a:lvl8pPr marL="1371600" algn="l" rtl="0" eaLnBrk="0" fontAlgn="base" hangingPunct="0">
        <a:spcBef>
          <a:spcPct val="0"/>
        </a:spcBef>
        <a:spcAft>
          <a:spcPct val="0"/>
        </a:spcAft>
        <a:defRPr sz="4000" b="1">
          <a:solidFill>
            <a:schemeClr val="tx2"/>
          </a:solidFill>
          <a:latin typeface="Verdana" pitchFamily="34" charset="0"/>
        </a:defRPr>
      </a:lvl8pPr>
      <a:lvl9pPr marL="1828800" algn="l" rtl="0" eaLnBrk="0" fontAlgn="base" hangingPunct="0">
        <a:spcBef>
          <a:spcPct val="0"/>
        </a:spcBef>
        <a:spcAft>
          <a:spcPct val="0"/>
        </a:spcAft>
        <a:defRPr sz="40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68313" y="1341438"/>
            <a:ext cx="8229600" cy="4343400"/>
          </a:xfrm>
          <a:prstGeom prst="rect">
            <a:avLst/>
          </a:prstGeom>
          <a:noFill/>
          <a:ln>
            <a:noFill/>
          </a:ln>
          <a:effectLst/>
          <a:extLst>
            <a:ext uri="{909E8E84-426E-40DD-AFC4-6F175D3DCCD1}">
              <a14:hiddenFill xmlns:a14="http://schemas.microsoft.com/office/drawing/2010/main">
                <a:solidFill>
                  <a:srgbClr val="004C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p:txBody>
      </p:sp>
      <p:sp>
        <p:nvSpPr>
          <p:cNvPr id="1027" name="Rectangle 4"/>
          <p:cNvSpPr>
            <a:spLocks noGrp="1" noChangeArrowheads="1"/>
          </p:cNvSpPr>
          <p:nvPr>
            <p:ph type="title"/>
          </p:nvPr>
        </p:nvSpPr>
        <p:spPr bwMode="auto">
          <a:xfrm>
            <a:off x="457200" y="369888"/>
            <a:ext cx="8229600" cy="1001712"/>
          </a:xfrm>
          <a:prstGeom prst="rect">
            <a:avLst/>
          </a:prstGeom>
          <a:noFill/>
          <a:ln>
            <a:noFill/>
          </a:ln>
          <a:effectLst/>
          <a:extLst>
            <a:ext uri="{909E8E84-426E-40DD-AFC4-6F175D3DCCD1}">
              <a14:hiddenFill xmlns:a14="http://schemas.microsoft.com/office/drawing/2010/main">
                <a:solidFill>
                  <a:srgbClr val="004C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1" smtClean="0"/>
              <a:t>click to edit Master title style</a:t>
            </a:r>
          </a:p>
        </p:txBody>
      </p:sp>
      <p:grpSp>
        <p:nvGrpSpPr>
          <p:cNvPr id="1028" name="Group 44"/>
          <p:cNvGrpSpPr>
            <a:grpSpLocks/>
          </p:cNvGrpSpPr>
          <p:nvPr/>
        </p:nvGrpSpPr>
        <p:grpSpPr bwMode="auto">
          <a:xfrm>
            <a:off x="0" y="981075"/>
            <a:ext cx="9144000" cy="5143500"/>
            <a:chOff x="0" y="539"/>
            <a:chExt cx="5760" cy="3240"/>
          </a:xfrm>
        </p:grpSpPr>
        <p:sp>
          <p:nvSpPr>
            <p:cNvPr id="1030" name="Line 39"/>
            <p:cNvSpPr>
              <a:spLocks noChangeShapeType="1"/>
            </p:cNvSpPr>
            <p:nvPr/>
          </p:nvSpPr>
          <p:spPr bwMode="auto">
            <a:xfrm>
              <a:off x="0" y="539"/>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pPr>
              <a:endParaRPr lang="en-GB" sz="2400" smtClean="0">
                <a:solidFill>
                  <a:srgbClr val="004C78"/>
                </a:solidFill>
                <a:latin typeface="News Gothic" pitchFamily="34" charset="0"/>
              </a:endParaRPr>
            </a:p>
          </p:txBody>
        </p:sp>
        <p:sp>
          <p:nvSpPr>
            <p:cNvPr id="1031" name="Line 42"/>
            <p:cNvSpPr>
              <a:spLocks noChangeShapeType="1"/>
            </p:cNvSpPr>
            <p:nvPr/>
          </p:nvSpPr>
          <p:spPr bwMode="auto">
            <a:xfrm>
              <a:off x="0" y="3779"/>
              <a:ext cx="576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pPr algn="l">
                <a:spcBef>
                  <a:spcPct val="50000"/>
                </a:spcBef>
              </a:pPr>
              <a:endParaRPr lang="en-GB" sz="2400" smtClean="0">
                <a:solidFill>
                  <a:srgbClr val="004C78"/>
                </a:solidFill>
                <a:latin typeface="News Gothic" pitchFamily="34" charset="0"/>
              </a:endParaRPr>
            </a:p>
          </p:txBody>
        </p:sp>
      </p:grpSp>
      <p:sp>
        <p:nvSpPr>
          <p:cNvPr id="1029" name="Text Box 48"/>
          <p:cNvSpPr txBox="1">
            <a:spLocks noChangeArrowheads="1"/>
          </p:cNvSpPr>
          <p:nvPr userDrawn="1"/>
        </p:nvSpPr>
        <p:spPr bwMode="auto">
          <a:xfrm>
            <a:off x="0" y="6629400"/>
            <a:ext cx="1587294" cy="230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algn="l">
              <a:spcBef>
                <a:spcPct val="50000"/>
              </a:spcBef>
              <a:defRPr/>
            </a:pPr>
            <a:r>
              <a:rPr lang="en-US" sz="900" dirty="0" smtClean="0">
                <a:solidFill>
                  <a:srgbClr val="004C78"/>
                </a:solidFill>
              </a:rPr>
              <a:t>Kathmandu, 29/8 Aug. 2013</a:t>
            </a:r>
          </a:p>
        </p:txBody>
      </p:sp>
      <p:pic>
        <p:nvPicPr>
          <p:cNvPr id="8" name="Picture 54" descr="_ALTER_kl"/>
          <p:cNvPicPr>
            <a:picLocks noChangeAspect="1" noChangeArrowheads="1"/>
          </p:cNvPicPr>
          <p:nvPr userDrawn="1"/>
        </p:nvPicPr>
        <p:blipFill>
          <a:blip r:embed="rId15">
            <a:extLst>
              <a:ext uri="{28A0092B-C50C-407E-A947-70E740481C1C}">
                <a14:useLocalDpi xmlns:a14="http://schemas.microsoft.com/office/drawing/2010/main" val="0"/>
              </a:ext>
            </a:extLst>
          </a:blip>
          <a:srcRect l="639" t="21016" r="77434" b="5774"/>
          <a:stretch>
            <a:fillRect/>
          </a:stretch>
        </p:blipFill>
        <p:spPr bwMode="auto">
          <a:xfrm>
            <a:off x="7032823" y="6241578"/>
            <a:ext cx="20161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bwMode="auto">
          <a:xfrm flipH="1" flipV="1">
            <a:off x="-1" y="980727"/>
            <a:ext cx="9144000" cy="518457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News Gothic" pitchFamily="34" charset="0"/>
            </a:endParaRPr>
          </a:p>
        </p:txBody>
      </p:sp>
    </p:spTree>
    <p:extLst>
      <p:ext uri="{BB962C8B-B14F-4D97-AF65-F5344CB8AC3E}">
        <p14:creationId xmlns:p14="http://schemas.microsoft.com/office/powerpoint/2010/main" val="34292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par>
    </p:tnLst>
  </p:timing>
  <p:txStyles>
    <p:titleStyle>
      <a:lvl1pPr algn="l" rtl="0" eaLnBrk="0" fontAlgn="base" hangingPunct="0">
        <a:lnSpc>
          <a:spcPct val="120000"/>
        </a:lnSpc>
        <a:spcBef>
          <a:spcPct val="0"/>
        </a:spcBef>
        <a:spcAft>
          <a:spcPct val="0"/>
        </a:spcAft>
        <a:defRPr sz="3200">
          <a:solidFill>
            <a:schemeClr val="tx1"/>
          </a:solidFill>
          <a:latin typeface="+mj-lt"/>
          <a:ea typeface="+mj-ea"/>
          <a:cs typeface="+mj-cs"/>
        </a:defRPr>
      </a:lvl1pPr>
      <a:lvl2pPr algn="l" rtl="0" eaLnBrk="0" fontAlgn="base" hangingPunct="0">
        <a:lnSpc>
          <a:spcPct val="120000"/>
        </a:lnSpc>
        <a:spcBef>
          <a:spcPct val="0"/>
        </a:spcBef>
        <a:spcAft>
          <a:spcPct val="0"/>
        </a:spcAft>
        <a:defRPr sz="3200">
          <a:solidFill>
            <a:schemeClr val="tx1"/>
          </a:solidFill>
          <a:latin typeface="News Gothic" pitchFamily="34" charset="0"/>
        </a:defRPr>
      </a:lvl2pPr>
      <a:lvl3pPr algn="l" rtl="0" eaLnBrk="0" fontAlgn="base" hangingPunct="0">
        <a:lnSpc>
          <a:spcPct val="120000"/>
        </a:lnSpc>
        <a:spcBef>
          <a:spcPct val="0"/>
        </a:spcBef>
        <a:spcAft>
          <a:spcPct val="0"/>
        </a:spcAft>
        <a:defRPr sz="3200">
          <a:solidFill>
            <a:schemeClr val="tx1"/>
          </a:solidFill>
          <a:latin typeface="News Gothic" pitchFamily="34" charset="0"/>
        </a:defRPr>
      </a:lvl3pPr>
      <a:lvl4pPr algn="l" rtl="0" eaLnBrk="0" fontAlgn="base" hangingPunct="0">
        <a:lnSpc>
          <a:spcPct val="120000"/>
        </a:lnSpc>
        <a:spcBef>
          <a:spcPct val="0"/>
        </a:spcBef>
        <a:spcAft>
          <a:spcPct val="0"/>
        </a:spcAft>
        <a:defRPr sz="3200">
          <a:solidFill>
            <a:schemeClr val="tx1"/>
          </a:solidFill>
          <a:latin typeface="News Gothic" pitchFamily="34" charset="0"/>
        </a:defRPr>
      </a:lvl4pPr>
      <a:lvl5pPr algn="l" rtl="0" eaLnBrk="0" fontAlgn="base" hangingPunct="0">
        <a:lnSpc>
          <a:spcPct val="120000"/>
        </a:lnSpc>
        <a:spcBef>
          <a:spcPct val="0"/>
        </a:spcBef>
        <a:spcAft>
          <a:spcPct val="0"/>
        </a:spcAft>
        <a:defRPr sz="3200">
          <a:solidFill>
            <a:schemeClr val="tx1"/>
          </a:solidFill>
          <a:latin typeface="News Gothic" pitchFamily="34" charset="0"/>
        </a:defRPr>
      </a:lvl5pPr>
      <a:lvl6pPr marL="457200" algn="l" rtl="0" eaLnBrk="0" fontAlgn="base" hangingPunct="0">
        <a:lnSpc>
          <a:spcPct val="120000"/>
        </a:lnSpc>
        <a:spcBef>
          <a:spcPct val="0"/>
        </a:spcBef>
        <a:spcAft>
          <a:spcPct val="0"/>
        </a:spcAft>
        <a:defRPr sz="3200">
          <a:solidFill>
            <a:schemeClr val="tx1"/>
          </a:solidFill>
          <a:latin typeface="News Gothic" pitchFamily="34" charset="0"/>
        </a:defRPr>
      </a:lvl6pPr>
      <a:lvl7pPr marL="914400" algn="l" rtl="0" eaLnBrk="0" fontAlgn="base" hangingPunct="0">
        <a:lnSpc>
          <a:spcPct val="120000"/>
        </a:lnSpc>
        <a:spcBef>
          <a:spcPct val="0"/>
        </a:spcBef>
        <a:spcAft>
          <a:spcPct val="0"/>
        </a:spcAft>
        <a:defRPr sz="3200">
          <a:solidFill>
            <a:schemeClr val="tx1"/>
          </a:solidFill>
          <a:latin typeface="News Gothic" pitchFamily="34" charset="0"/>
        </a:defRPr>
      </a:lvl7pPr>
      <a:lvl8pPr marL="1371600" algn="l" rtl="0" eaLnBrk="0" fontAlgn="base" hangingPunct="0">
        <a:lnSpc>
          <a:spcPct val="120000"/>
        </a:lnSpc>
        <a:spcBef>
          <a:spcPct val="0"/>
        </a:spcBef>
        <a:spcAft>
          <a:spcPct val="0"/>
        </a:spcAft>
        <a:defRPr sz="3200">
          <a:solidFill>
            <a:schemeClr val="tx1"/>
          </a:solidFill>
          <a:latin typeface="News Gothic" pitchFamily="34" charset="0"/>
        </a:defRPr>
      </a:lvl8pPr>
      <a:lvl9pPr marL="1828800" algn="l" rtl="0" eaLnBrk="0" fontAlgn="base" hangingPunct="0">
        <a:lnSpc>
          <a:spcPct val="120000"/>
        </a:lnSpc>
        <a:spcBef>
          <a:spcPct val="0"/>
        </a:spcBef>
        <a:spcAft>
          <a:spcPct val="0"/>
        </a:spcAft>
        <a:defRPr sz="3200">
          <a:solidFill>
            <a:schemeClr val="tx1"/>
          </a:solidFill>
          <a:latin typeface="News Gothic" pitchFamily="34" charset="0"/>
        </a:defRPr>
      </a:lvl9pPr>
    </p:titleStyle>
    <p:bodyStyle>
      <a:lvl1pPr marL="342900" indent="-342900" algn="l" rtl="0" eaLnBrk="0" fontAlgn="base" hangingPunct="0">
        <a:spcBef>
          <a:spcPct val="0"/>
        </a:spcBef>
        <a:spcAft>
          <a:spcPct val="20000"/>
        </a:spcAft>
        <a:buClr>
          <a:schemeClr va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0"/>
        </a:spcBef>
        <a:spcAft>
          <a:spcPct val="20000"/>
        </a:spcAft>
        <a:buClr>
          <a:srgbClr val="80BA64"/>
        </a:buClr>
        <a:buSzPct val="75000"/>
        <a:buFont typeface="Wingdings" pitchFamily="2" charset="2"/>
        <a:buChar char="l"/>
        <a:defRPr sz="2400">
          <a:solidFill>
            <a:schemeClr val="tx1"/>
          </a:solidFill>
          <a:latin typeface="+mn-lt"/>
        </a:defRPr>
      </a:lvl2pPr>
      <a:lvl3pPr marL="1143000" indent="-228600" algn="l" rtl="0" eaLnBrk="0" fontAlgn="base" hangingPunct="0">
        <a:spcBef>
          <a:spcPct val="0"/>
        </a:spcBef>
        <a:spcAft>
          <a:spcPct val="20000"/>
        </a:spcAft>
        <a:buChar char="•"/>
        <a:defRPr>
          <a:solidFill>
            <a:schemeClr val="tx1"/>
          </a:solidFill>
          <a:latin typeface="+mn-lt"/>
        </a:defRPr>
      </a:lvl3pPr>
      <a:lvl4pPr marL="1600200" indent="-228600" algn="l" rtl="0" eaLnBrk="0" fontAlgn="base" hangingPunct="0">
        <a:spcBef>
          <a:spcPct val="0"/>
        </a:spcBef>
        <a:spcAft>
          <a:spcPct val="20000"/>
        </a:spcAft>
        <a:buChar char="–"/>
        <a:defRPr>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eu-highnoon.org/"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8.jpe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19.jpeg"/><Relationship Id="rId5" Type="http://schemas.openxmlformats.org/officeDocument/2006/relationships/image" Target="../media/image16.jpeg"/><Relationship Id="rId15" Type="http://schemas.openxmlformats.org/officeDocument/2006/relationships/image" Target="../media/image12.jpeg"/><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image" Target="../media/image26.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4"/>
          <p:cNvSpPr>
            <a:spLocks noGrp="1" noChangeArrowheads="1"/>
          </p:cNvSpPr>
          <p:nvPr>
            <p:ph type="ctrTitle"/>
          </p:nvPr>
        </p:nvSpPr>
        <p:spPr>
          <a:xfrm>
            <a:off x="395288" y="0"/>
            <a:ext cx="7705725" cy="1849438"/>
          </a:xfrm>
          <a:noFill/>
        </p:spPr>
        <p:txBody>
          <a:bodyPr/>
          <a:lstStyle/>
          <a:p>
            <a:pPr algn="ctr">
              <a:lnSpc>
                <a:spcPct val="100000"/>
              </a:lnSpc>
            </a:pPr>
            <a:r>
              <a:rPr lang="en-GB" sz="2000" b="1" dirty="0" smtClean="0">
                <a:solidFill>
                  <a:schemeClr val="tx1"/>
                </a:solidFill>
              </a:rPr>
              <a:t/>
            </a:r>
            <a:br>
              <a:rPr lang="en-GB" sz="2000" b="1" dirty="0" smtClean="0">
                <a:solidFill>
                  <a:schemeClr val="tx1"/>
                </a:solidFill>
              </a:rPr>
            </a:br>
            <a:r>
              <a:rPr lang="en-GB" sz="2000" b="1" dirty="0" smtClean="0">
                <a:solidFill>
                  <a:schemeClr val="tx1"/>
                </a:solidFill>
              </a:rPr>
              <a:t>Vulnerability to climate change for water resources, agriculture </a:t>
            </a:r>
            <a:r>
              <a:rPr lang="en-GB" sz="2000" b="1" dirty="0">
                <a:solidFill>
                  <a:schemeClr val="tx1"/>
                </a:solidFill>
              </a:rPr>
              <a:t>and health in the Indian part of the Ganges </a:t>
            </a:r>
            <a:r>
              <a:rPr lang="en-GB" sz="2000" b="1" dirty="0" smtClean="0">
                <a:solidFill>
                  <a:schemeClr val="tx1"/>
                </a:solidFill>
              </a:rPr>
              <a:t>basin</a:t>
            </a:r>
            <a:br>
              <a:rPr lang="en-GB" sz="2000" b="1" dirty="0" smtClean="0">
                <a:solidFill>
                  <a:schemeClr val="tx1"/>
                </a:solidFill>
              </a:rPr>
            </a:br>
            <a:r>
              <a:rPr lang="en-GB" sz="2000" b="1" dirty="0" smtClean="0">
                <a:solidFill>
                  <a:schemeClr val="tx1"/>
                </a:solidFill>
              </a:rPr>
              <a:t/>
            </a:r>
            <a:br>
              <a:rPr lang="en-GB" sz="2000" b="1" dirty="0" smtClean="0">
                <a:solidFill>
                  <a:schemeClr val="tx1"/>
                </a:solidFill>
              </a:rPr>
            </a:br>
            <a:r>
              <a:rPr lang="en-GB" sz="1600" dirty="0" smtClean="0">
                <a:solidFill>
                  <a:schemeClr val="tx1"/>
                </a:solidFill>
              </a:rPr>
              <a:t>HIGHNOON</a:t>
            </a:r>
            <a:r>
              <a:rPr lang="en-GB" sz="1600" dirty="0">
                <a:solidFill>
                  <a:schemeClr val="tx1"/>
                </a:solidFill>
              </a:rPr>
              <a:t>: </a:t>
            </a:r>
            <a:r>
              <a:rPr lang="en-GB" sz="1600" dirty="0" smtClean="0">
                <a:solidFill>
                  <a:schemeClr val="tx1"/>
                </a:solidFill>
              </a:rPr>
              <a:t>Adaptation </a:t>
            </a:r>
            <a:r>
              <a:rPr lang="en-GB" sz="1600" dirty="0">
                <a:solidFill>
                  <a:schemeClr val="tx1"/>
                </a:solidFill>
              </a:rPr>
              <a:t>to changing water resources availability in Northern India with Himalayan glacier retreat and changing </a:t>
            </a:r>
            <a:r>
              <a:rPr lang="en-GB" sz="1600" dirty="0" smtClean="0">
                <a:solidFill>
                  <a:schemeClr val="tx1"/>
                </a:solidFill>
              </a:rPr>
              <a:t>monsoon</a:t>
            </a:r>
            <a:endParaRPr lang="en-GB" sz="2000" dirty="0" smtClean="0">
              <a:solidFill>
                <a:schemeClr val="tx1"/>
              </a:solidFill>
            </a:endParaRPr>
          </a:p>
        </p:txBody>
      </p:sp>
      <p:sp>
        <p:nvSpPr>
          <p:cNvPr id="14339" name="Rectangle 25"/>
          <p:cNvSpPr>
            <a:spLocks noGrp="1" noChangeArrowheads="1"/>
          </p:cNvSpPr>
          <p:nvPr>
            <p:ph type="subTitle" idx="1"/>
          </p:nvPr>
        </p:nvSpPr>
        <p:spPr>
          <a:xfrm>
            <a:off x="468313" y="2204864"/>
            <a:ext cx="8280400" cy="2089324"/>
          </a:xfrm>
        </p:spPr>
        <p:txBody>
          <a:bodyPr/>
          <a:lstStyle/>
          <a:p>
            <a:pPr algn="ctr">
              <a:lnSpc>
                <a:spcPct val="80000"/>
              </a:lnSpc>
            </a:pPr>
            <a:r>
              <a:rPr lang="en-GB" sz="1600" b="1" dirty="0" smtClean="0"/>
              <a:t>Eddy Moors and the </a:t>
            </a:r>
            <a:r>
              <a:rPr lang="en-GB" sz="1600" b="1" dirty="0" err="1" smtClean="0"/>
              <a:t>HighNoon</a:t>
            </a:r>
            <a:r>
              <a:rPr lang="en-GB" sz="1600" b="1" dirty="0" smtClean="0"/>
              <a:t> team</a:t>
            </a:r>
          </a:p>
          <a:p>
            <a:pPr algn="ctr">
              <a:lnSpc>
                <a:spcPct val="80000"/>
              </a:lnSpc>
            </a:pPr>
            <a:r>
              <a:rPr lang="en-GB" sz="1200" dirty="0" smtClean="0"/>
              <a:t>Climate Change and Adaptive Land &amp; Water Management</a:t>
            </a:r>
            <a:endParaRPr lang="en-GB" sz="1200" baseline="30000" dirty="0" smtClean="0"/>
          </a:p>
          <a:p>
            <a:pPr algn="ctr">
              <a:lnSpc>
                <a:spcPct val="80000"/>
              </a:lnSpc>
            </a:pPr>
            <a:r>
              <a:rPr lang="en-GB" sz="1200" dirty="0" smtClean="0"/>
              <a:t>Alterra - </a:t>
            </a:r>
            <a:r>
              <a:rPr lang="en-GB" sz="1200" dirty="0" err="1" smtClean="0"/>
              <a:t>Wageningen</a:t>
            </a:r>
            <a:r>
              <a:rPr lang="en-GB" sz="1200" dirty="0" smtClean="0"/>
              <a:t> University and Research Centre, The Netherlands</a:t>
            </a:r>
          </a:p>
          <a:p>
            <a:pPr algn="ctr">
              <a:lnSpc>
                <a:spcPct val="80000"/>
              </a:lnSpc>
            </a:pPr>
            <a:r>
              <a:rPr lang="en-GB" sz="1200" u="sng" dirty="0" smtClean="0">
                <a:solidFill>
                  <a:srgbClr val="002060"/>
                </a:solidFill>
              </a:rPr>
              <a:t>www.ess.wur.nl</a:t>
            </a:r>
          </a:p>
          <a:p>
            <a:pPr algn="ctr">
              <a:lnSpc>
                <a:spcPct val="80000"/>
              </a:lnSpc>
            </a:pPr>
            <a:endParaRPr lang="en-GB" sz="1400" i="1" dirty="0" smtClean="0"/>
          </a:p>
          <a:p>
            <a:pPr algn="ctr">
              <a:lnSpc>
                <a:spcPct val="80000"/>
              </a:lnSpc>
            </a:pPr>
            <a:r>
              <a:rPr lang="en-GB" sz="1400" i="1" dirty="0" smtClean="0"/>
              <a:t>www.eu-highnoon.org</a:t>
            </a:r>
            <a:endParaRPr lang="en-GB" sz="1400" u="sng" dirty="0" smtClean="0">
              <a:solidFill>
                <a:schemeClr val="accent1">
                  <a:lumMod val="75000"/>
                </a:schemeClr>
              </a:solidFill>
            </a:endParaRPr>
          </a:p>
          <a:p>
            <a:pPr algn="ctr">
              <a:lnSpc>
                <a:spcPct val="80000"/>
              </a:lnSpc>
            </a:pPr>
            <a:endParaRPr lang="en-GB" sz="1400" u="sng" dirty="0" smtClean="0"/>
          </a:p>
          <a:p>
            <a:pPr algn="ctr">
              <a:lnSpc>
                <a:spcPct val="80000"/>
              </a:lnSpc>
            </a:pPr>
            <a:r>
              <a:rPr lang="en-GB" sz="1600" dirty="0" smtClean="0"/>
              <a:t>Partners: </a:t>
            </a:r>
            <a:r>
              <a:rPr lang="en-GB" sz="1600" b="1" dirty="0" smtClean="0"/>
              <a:t>Alterra </a:t>
            </a:r>
            <a:r>
              <a:rPr lang="en-GB" sz="1600" b="1" dirty="0" err="1" smtClean="0"/>
              <a:t>Wageningen</a:t>
            </a:r>
            <a:r>
              <a:rPr lang="en-GB" sz="1600" b="1" dirty="0" smtClean="0"/>
              <a:t> UR, TERI, IITD, IITK, Uni. Nagoya, Met Office, Max Planck Institute, Uni. Geneva, </a:t>
            </a:r>
            <a:r>
              <a:rPr lang="en-GB" sz="1600" b="1" dirty="0" err="1" smtClean="0"/>
              <a:t>Uni</a:t>
            </a:r>
            <a:r>
              <a:rPr lang="en-GB" sz="1600" b="1" dirty="0" smtClean="0"/>
              <a:t> Salford</a:t>
            </a:r>
          </a:p>
          <a:p>
            <a:pPr>
              <a:lnSpc>
                <a:spcPct val="80000"/>
              </a:lnSpc>
            </a:pPr>
            <a:endParaRPr lang="en-GB" sz="1400" dirty="0" smtClean="0"/>
          </a:p>
          <a:p>
            <a:pPr>
              <a:lnSpc>
                <a:spcPct val="80000"/>
              </a:lnSpc>
            </a:pPr>
            <a:endParaRPr lang="en-GB" sz="1400" dirty="0" smtClean="0"/>
          </a:p>
        </p:txBody>
      </p:sp>
    </p:spTree>
    <p:extLst>
      <p:ext uri="{BB962C8B-B14F-4D97-AF65-F5344CB8AC3E}">
        <p14:creationId xmlns:p14="http://schemas.microsoft.com/office/powerpoint/2010/main" val="184996493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lterra\climate change and diarrhoea paper\Figures Health Paper\All cause\Allcause_4_tit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525" y="1461238"/>
            <a:ext cx="3505407" cy="47971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2" y="11857"/>
            <a:ext cx="8172400" cy="1077218"/>
          </a:xfrm>
          <a:prstGeom prst="rect">
            <a:avLst/>
          </a:prstGeom>
        </p:spPr>
        <p:txBody>
          <a:bodyPr wrap="square">
            <a:spAutoFit/>
          </a:bodyPr>
          <a:lstStyle/>
          <a:p>
            <a:r>
              <a:rPr lang="en-GB" sz="3200" dirty="0" smtClean="0">
                <a:latin typeface="+mj-lt"/>
                <a:ea typeface="+mj-ea"/>
                <a:cs typeface="+mj-cs"/>
              </a:rPr>
              <a:t>Health: Effect </a:t>
            </a:r>
            <a:r>
              <a:rPr lang="en-GB" sz="3200" dirty="0">
                <a:latin typeface="+mj-lt"/>
                <a:ea typeface="+mj-ea"/>
                <a:cs typeface="+mj-cs"/>
              </a:rPr>
              <a:t>of climate factors on diarrhoea incidences</a:t>
            </a:r>
          </a:p>
        </p:txBody>
      </p:sp>
      <p:sp>
        <p:nvSpPr>
          <p:cNvPr id="5" name="TextBox 4"/>
          <p:cNvSpPr txBox="1"/>
          <p:nvPr/>
        </p:nvSpPr>
        <p:spPr>
          <a:xfrm>
            <a:off x="830210" y="1844824"/>
            <a:ext cx="1428597" cy="369332"/>
          </a:xfrm>
          <a:prstGeom prst="rect">
            <a:avLst/>
          </a:prstGeom>
          <a:noFill/>
        </p:spPr>
        <p:txBody>
          <a:bodyPr wrap="none" rtlCol="0">
            <a:spAutoFit/>
          </a:bodyPr>
          <a:lstStyle/>
          <a:p>
            <a:r>
              <a:rPr lang="en-GB" sz="1800" dirty="0" smtClean="0">
                <a:latin typeface="+mn-lt"/>
              </a:rPr>
              <a:t>Temperature</a:t>
            </a:r>
            <a:endParaRPr lang="en-GB" sz="1800" dirty="0">
              <a:latin typeface="+mn-lt"/>
            </a:endParaRPr>
          </a:p>
        </p:txBody>
      </p:sp>
      <p:sp>
        <p:nvSpPr>
          <p:cNvPr id="7" name="TextBox 6"/>
          <p:cNvSpPr txBox="1"/>
          <p:nvPr/>
        </p:nvSpPr>
        <p:spPr>
          <a:xfrm>
            <a:off x="643460" y="3068960"/>
            <a:ext cx="1802096" cy="369332"/>
          </a:xfrm>
          <a:prstGeom prst="rect">
            <a:avLst/>
          </a:prstGeom>
          <a:noFill/>
        </p:spPr>
        <p:txBody>
          <a:bodyPr wrap="none" rtlCol="0">
            <a:spAutoFit/>
          </a:bodyPr>
          <a:lstStyle/>
          <a:p>
            <a:r>
              <a:rPr lang="en-GB" sz="1800" dirty="0" smtClean="0">
                <a:latin typeface="+mn-lt"/>
              </a:rPr>
              <a:t>Relative humidity</a:t>
            </a:r>
            <a:endParaRPr lang="en-GB" sz="1800" dirty="0">
              <a:latin typeface="+mn-lt"/>
            </a:endParaRPr>
          </a:p>
        </p:txBody>
      </p:sp>
      <p:sp>
        <p:nvSpPr>
          <p:cNvPr id="8" name="TextBox 7"/>
          <p:cNvSpPr txBox="1"/>
          <p:nvPr/>
        </p:nvSpPr>
        <p:spPr>
          <a:xfrm>
            <a:off x="251520" y="4149080"/>
            <a:ext cx="2585977" cy="646331"/>
          </a:xfrm>
          <a:prstGeom prst="rect">
            <a:avLst/>
          </a:prstGeom>
          <a:noFill/>
        </p:spPr>
        <p:txBody>
          <a:bodyPr wrap="square" rtlCol="0">
            <a:spAutoFit/>
          </a:bodyPr>
          <a:lstStyle/>
          <a:p>
            <a:r>
              <a:rPr lang="en-GB" sz="1800" dirty="0" smtClean="0">
                <a:latin typeface="+mn-lt"/>
              </a:rPr>
              <a:t>Number of days per year with P &gt; 65 mm</a:t>
            </a:r>
            <a:endParaRPr lang="en-GB" sz="1800" dirty="0">
              <a:latin typeface="+mn-lt"/>
            </a:endParaRPr>
          </a:p>
        </p:txBody>
      </p:sp>
      <p:sp>
        <p:nvSpPr>
          <p:cNvPr id="9" name="TextBox 8"/>
          <p:cNvSpPr txBox="1"/>
          <p:nvPr/>
        </p:nvSpPr>
        <p:spPr>
          <a:xfrm>
            <a:off x="528044" y="5445224"/>
            <a:ext cx="2032929" cy="369332"/>
          </a:xfrm>
          <a:prstGeom prst="rect">
            <a:avLst/>
          </a:prstGeom>
          <a:noFill/>
        </p:spPr>
        <p:txBody>
          <a:bodyPr wrap="none" rtlCol="0">
            <a:spAutoFit/>
          </a:bodyPr>
          <a:lstStyle/>
          <a:p>
            <a:r>
              <a:rPr lang="en-GB" sz="1800" dirty="0" smtClean="0">
                <a:latin typeface="+mn-lt"/>
              </a:rPr>
              <a:t>Yearly precipitation</a:t>
            </a:r>
            <a:endParaRPr lang="en-GB" sz="1800" dirty="0">
              <a:latin typeface="+mn-lt"/>
            </a:endParaRPr>
          </a:p>
        </p:txBody>
      </p:sp>
      <p:sp>
        <p:nvSpPr>
          <p:cNvPr id="10" name="TextBox 9"/>
          <p:cNvSpPr txBox="1"/>
          <p:nvPr/>
        </p:nvSpPr>
        <p:spPr>
          <a:xfrm>
            <a:off x="2857857" y="998394"/>
            <a:ext cx="1832553" cy="469359"/>
          </a:xfrm>
          <a:prstGeom prst="rect">
            <a:avLst/>
          </a:prstGeom>
          <a:noFill/>
        </p:spPr>
        <p:txBody>
          <a:bodyPr wrap="none" rtlCol="0">
            <a:spAutoFit/>
          </a:bodyPr>
          <a:lstStyle/>
          <a:p>
            <a:r>
              <a:rPr lang="en-GB" sz="1400" dirty="0" smtClean="0">
                <a:latin typeface="+mn-lt"/>
              </a:rPr>
              <a:t>Change in climate</a:t>
            </a:r>
          </a:p>
          <a:p>
            <a:r>
              <a:rPr lang="en-GB" sz="1050" dirty="0" smtClean="0">
                <a:latin typeface="+mn-lt"/>
              </a:rPr>
              <a:t>(2030-2050) - (1980 – 2000)</a:t>
            </a:r>
            <a:endParaRPr lang="en-GB" sz="1050" dirty="0">
              <a:latin typeface="+mn-lt"/>
            </a:endParaRPr>
          </a:p>
        </p:txBody>
      </p:sp>
      <p:sp>
        <p:nvSpPr>
          <p:cNvPr id="11" name="TextBox 10"/>
          <p:cNvSpPr txBox="1"/>
          <p:nvPr/>
        </p:nvSpPr>
        <p:spPr>
          <a:xfrm>
            <a:off x="4713486" y="1010404"/>
            <a:ext cx="1577676" cy="523220"/>
          </a:xfrm>
          <a:prstGeom prst="rect">
            <a:avLst/>
          </a:prstGeom>
          <a:noFill/>
        </p:spPr>
        <p:txBody>
          <a:bodyPr wrap="none" rtlCol="0">
            <a:spAutoFit/>
          </a:bodyPr>
          <a:lstStyle/>
          <a:p>
            <a:r>
              <a:rPr lang="en-GB" sz="1400" dirty="0" smtClean="0">
                <a:latin typeface="+mn-lt"/>
              </a:rPr>
              <a:t>Change in impacts</a:t>
            </a:r>
          </a:p>
          <a:p>
            <a:r>
              <a:rPr lang="en-GB" sz="1400" dirty="0">
                <a:latin typeface="+mn-lt"/>
              </a:rPr>
              <a:t>%</a:t>
            </a:r>
          </a:p>
        </p:txBody>
      </p:sp>
      <p:sp>
        <p:nvSpPr>
          <p:cNvPr id="12" name="Text Box 5"/>
          <p:cNvSpPr txBox="1">
            <a:spLocks noChangeArrowheads="1"/>
          </p:cNvSpPr>
          <p:nvPr/>
        </p:nvSpPr>
        <p:spPr bwMode="auto">
          <a:xfrm>
            <a:off x="1791360" y="6309320"/>
            <a:ext cx="5213287" cy="338554"/>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r>
              <a:rPr lang="en-GB" sz="1600" dirty="0" smtClean="0"/>
              <a:t>(Moors et al. 2013. Science of the total environment, Online)</a:t>
            </a:r>
            <a:endParaRPr lang="en-GB" sz="1600" dirty="0"/>
          </a:p>
        </p:txBody>
      </p:sp>
    </p:spTree>
    <p:extLst>
      <p:ext uri="{BB962C8B-B14F-4D97-AF65-F5344CB8AC3E}">
        <p14:creationId xmlns:p14="http://schemas.microsoft.com/office/powerpoint/2010/main" val="204170599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Common </a:t>
            </a:r>
            <a:r>
              <a:rPr lang="en-GB" dirty="0" smtClean="0"/>
              <a:t>language</a:t>
            </a:r>
            <a:endParaRPr lang="en-GB" dirty="0"/>
          </a:p>
        </p:txBody>
      </p:sp>
      <p:sp>
        <p:nvSpPr>
          <p:cNvPr id="3" name="Content Placeholder 2"/>
          <p:cNvSpPr>
            <a:spLocks noGrp="1"/>
          </p:cNvSpPr>
          <p:nvPr>
            <p:ph idx="1"/>
          </p:nvPr>
        </p:nvSpPr>
        <p:spPr>
          <a:xfrm>
            <a:off x="468313" y="1341438"/>
            <a:ext cx="8229600" cy="2447602"/>
          </a:xfrm>
        </p:spPr>
        <p:txBody>
          <a:bodyPr/>
          <a:lstStyle/>
          <a:p>
            <a:pPr marL="0" indent="0">
              <a:buNone/>
            </a:pPr>
            <a:endParaRPr lang="en-GB" sz="2000" dirty="0"/>
          </a:p>
          <a:p>
            <a:pPr marL="0" indent="0">
              <a:buNone/>
            </a:pPr>
            <a:r>
              <a:rPr lang="en-GB" sz="2400" dirty="0" smtClean="0"/>
              <a:t>What is the definition of risk?</a:t>
            </a:r>
          </a:p>
          <a:p>
            <a:pPr marL="0" indent="0">
              <a:buNone/>
            </a:pPr>
            <a:endParaRPr lang="en-GB" sz="2000" dirty="0" smtClean="0"/>
          </a:p>
          <a:p>
            <a:pPr marL="0" indent="0">
              <a:buNone/>
            </a:pPr>
            <a:endParaRPr lang="en-GB" sz="2000" dirty="0" smtClean="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71310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542365"/>
            <a:ext cx="5076056" cy="23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urved Connector 6"/>
          <p:cNvCxnSpPr/>
          <p:nvPr/>
        </p:nvCxnSpPr>
        <p:spPr bwMode="auto">
          <a:xfrm rot="16200000" flipH="1">
            <a:off x="4342413" y="2794492"/>
            <a:ext cx="2664295" cy="620941"/>
          </a:xfrm>
          <a:prstGeom prst="curvedConnector3">
            <a:avLst>
              <a:gd name="adj1" fmla="val -51"/>
            </a:avLst>
          </a:prstGeom>
          <a:noFill/>
          <a:ln w="762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spTree>
    <p:extLst>
      <p:ext uri="{BB962C8B-B14F-4D97-AF65-F5344CB8AC3E}">
        <p14:creationId xmlns:p14="http://schemas.microsoft.com/office/powerpoint/2010/main" val="11304562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r>
              <a:rPr lang="en-GB" dirty="0" smtClean="0"/>
              <a:t>Communication of uncertainty/variability and robust evidence</a:t>
            </a:r>
          </a:p>
          <a:p>
            <a:r>
              <a:rPr lang="en-GB" dirty="0" smtClean="0"/>
              <a:t>Bias corrections</a:t>
            </a:r>
          </a:p>
          <a:p>
            <a:r>
              <a:rPr lang="en-GB" dirty="0" smtClean="0"/>
              <a:t>Ensemble model predictions</a:t>
            </a:r>
            <a:endParaRPr lang="en-GB" dirty="0"/>
          </a:p>
        </p:txBody>
      </p:sp>
    </p:spTree>
    <p:extLst>
      <p:ext uri="{BB962C8B-B14F-4D97-AF65-F5344CB8AC3E}">
        <p14:creationId xmlns:p14="http://schemas.microsoft.com/office/powerpoint/2010/main" val="32226380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Text Box 2"/>
          <p:cNvSpPr txBox="1">
            <a:spLocks noChangeArrowheads="1"/>
          </p:cNvSpPr>
          <p:nvPr/>
        </p:nvSpPr>
        <p:spPr bwMode="auto">
          <a:xfrm>
            <a:off x="323528" y="1315317"/>
            <a:ext cx="835203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endParaRPr lang="en-US" sz="1800" dirty="0">
              <a:solidFill>
                <a:srgbClr val="333399"/>
              </a:solidFill>
              <a:latin typeface="Verdana" pitchFamily="34" charset="0"/>
            </a:endParaRPr>
          </a:p>
          <a:p>
            <a:pPr algn="l" eaLnBrk="1" hangingPunct="1"/>
            <a:endParaRPr lang="en-US" sz="1800" dirty="0">
              <a:solidFill>
                <a:srgbClr val="333399"/>
              </a:solidFill>
              <a:latin typeface="Verdana" pitchFamily="34" charset="0"/>
            </a:endParaRPr>
          </a:p>
          <a:p>
            <a:pPr algn="l" eaLnBrk="1" hangingPunct="1">
              <a:buFont typeface="Wingdings" pitchFamily="2" charset="2"/>
              <a:buChar char="Ø"/>
            </a:pPr>
            <a:r>
              <a:rPr lang="en-US" sz="1800" dirty="0" smtClean="0">
                <a:solidFill>
                  <a:srgbClr val="333399"/>
                </a:solidFill>
                <a:latin typeface="Verdana" pitchFamily="34" charset="0"/>
              </a:rPr>
              <a:t>See for info: </a:t>
            </a:r>
            <a:r>
              <a:rPr lang="en-US" sz="1800" b="1" u="sng" dirty="0" smtClean="0">
                <a:solidFill>
                  <a:schemeClr val="tx1">
                    <a:lumMod val="60000"/>
                    <a:lumOff val="40000"/>
                  </a:schemeClr>
                </a:solidFill>
                <a:latin typeface="Verdana" pitchFamily="34" charset="0"/>
                <a:hlinkClick r:id="rId3"/>
              </a:rPr>
              <a:t>www.eu-highnoon.org</a:t>
            </a:r>
            <a:endParaRPr lang="en-US" sz="1800" b="1" u="sng" dirty="0" smtClean="0">
              <a:solidFill>
                <a:schemeClr val="tx1">
                  <a:lumMod val="60000"/>
                  <a:lumOff val="40000"/>
                </a:schemeClr>
              </a:solidFill>
              <a:latin typeface="Verdana" pitchFamily="34" charset="0"/>
            </a:endParaRPr>
          </a:p>
          <a:p>
            <a:pPr algn="l" eaLnBrk="1" hangingPunct="1">
              <a:buFont typeface="Wingdings" pitchFamily="2" charset="2"/>
              <a:buChar char="Ø"/>
            </a:pPr>
            <a:endParaRPr lang="en-US" sz="1800" dirty="0">
              <a:solidFill>
                <a:srgbClr val="333399"/>
              </a:solidFill>
              <a:latin typeface="Verdana" pitchFamily="34" charset="0"/>
            </a:endParaRPr>
          </a:p>
          <a:p>
            <a:pPr algn="l" eaLnBrk="1" hangingPunct="1">
              <a:buFont typeface="Wingdings" pitchFamily="2" charset="2"/>
              <a:buChar char="Ø"/>
            </a:pPr>
            <a:r>
              <a:rPr lang="en-US" sz="1800" dirty="0" smtClean="0">
                <a:solidFill>
                  <a:srgbClr val="333399"/>
                </a:solidFill>
                <a:latin typeface="Verdana" pitchFamily="34" charset="0"/>
              </a:rPr>
              <a:t>Contact: Eddy.Moors@wur.nl</a:t>
            </a:r>
            <a:endParaRPr lang="en-US" sz="1600" dirty="0" smtClean="0">
              <a:solidFill>
                <a:srgbClr val="333399"/>
              </a:solidFill>
              <a:latin typeface="Verdana" pitchFamily="34" charset="0"/>
            </a:endParaRPr>
          </a:p>
        </p:txBody>
      </p:sp>
      <p:sp>
        <p:nvSpPr>
          <p:cNvPr id="598029" name="Rectangle 13"/>
          <p:cNvSpPr>
            <a:spLocks noChangeArrowheads="1"/>
          </p:cNvSpPr>
          <p:nvPr/>
        </p:nvSpPr>
        <p:spPr bwMode="auto">
          <a:xfrm>
            <a:off x="1262714" y="252655"/>
            <a:ext cx="49407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dirty="0" smtClean="0">
                <a:solidFill>
                  <a:srgbClr val="00AEEF"/>
                </a:solidFill>
                <a:latin typeface="+mn-lt"/>
              </a:rPr>
              <a:t>Thank you for your attention</a:t>
            </a:r>
            <a:endParaRPr lang="en-GB" b="1" dirty="0">
              <a:solidFill>
                <a:srgbClr val="00AEEF"/>
              </a:solidFill>
              <a:latin typeface="+mn-lt"/>
            </a:endParaRPr>
          </a:p>
        </p:txBody>
      </p:sp>
      <p:sp>
        <p:nvSpPr>
          <p:cNvPr id="598031" name="Rectangle 15"/>
          <p:cNvSpPr>
            <a:spLocks noChangeArrowheads="1"/>
          </p:cNvSpPr>
          <p:nvPr/>
        </p:nvSpPr>
        <p:spPr bwMode="auto">
          <a:xfrm>
            <a:off x="42863" y="1130300"/>
            <a:ext cx="90598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3" name="Rectangle 2"/>
          <p:cNvSpPr/>
          <p:nvPr/>
        </p:nvSpPr>
        <p:spPr>
          <a:xfrm>
            <a:off x="312710" y="3573016"/>
            <a:ext cx="8280027" cy="1815882"/>
          </a:xfrm>
          <a:prstGeom prst="rect">
            <a:avLst/>
          </a:prstGeom>
        </p:spPr>
        <p:txBody>
          <a:bodyPr wrap="square">
            <a:spAutoFit/>
          </a:bodyPr>
          <a:lstStyle/>
          <a:p>
            <a:pPr algn="l" eaLnBrk="1" hangingPunct="1"/>
            <a:r>
              <a:rPr lang="en-GB" sz="1600" b="1" dirty="0" smtClean="0">
                <a:cs typeface="Times New Roman" pitchFamily="18" charset="0"/>
              </a:rPr>
              <a:t>Overview paper:</a:t>
            </a:r>
          </a:p>
          <a:p>
            <a:pPr algn="l" eaLnBrk="1" hangingPunct="1"/>
            <a:r>
              <a:rPr lang="en-GB" sz="1600" dirty="0" smtClean="0">
                <a:cs typeface="Times New Roman" pitchFamily="18" charset="0"/>
              </a:rPr>
              <a:t>Moors </a:t>
            </a:r>
            <a:r>
              <a:rPr lang="en-GB" sz="1600" dirty="0">
                <a:cs typeface="Times New Roman" pitchFamily="18" charset="0"/>
              </a:rPr>
              <a:t>et al., 2011. Adaptation to changing water resources of the Ganges basin in northern India. </a:t>
            </a:r>
            <a:r>
              <a:rPr lang="en-GB" sz="1600" i="1" dirty="0">
                <a:cs typeface="Times New Roman" pitchFamily="18" charset="0"/>
              </a:rPr>
              <a:t>Ecology and policy, </a:t>
            </a:r>
            <a:r>
              <a:rPr lang="en-GB" sz="1600" b="1" dirty="0">
                <a:cs typeface="Times New Roman" pitchFamily="18" charset="0"/>
              </a:rPr>
              <a:t>14</a:t>
            </a:r>
            <a:r>
              <a:rPr lang="en-GB" sz="1600" dirty="0">
                <a:cs typeface="Times New Roman" pitchFamily="18" charset="0"/>
              </a:rPr>
              <a:t>: </a:t>
            </a:r>
            <a:r>
              <a:rPr lang="en-GB" sz="1600" dirty="0" smtClean="0">
                <a:cs typeface="Times New Roman" pitchFamily="18" charset="0"/>
              </a:rPr>
              <a:t>758-769</a:t>
            </a:r>
          </a:p>
          <a:p>
            <a:pPr algn="l" eaLnBrk="1" hangingPunct="1"/>
            <a:endParaRPr lang="en-GB" sz="1600" dirty="0">
              <a:solidFill>
                <a:schemeClr val="accent2"/>
              </a:solidFill>
              <a:latin typeface="Verdana" pitchFamily="34" charset="0"/>
              <a:cs typeface="Times New Roman" pitchFamily="18" charset="0"/>
            </a:endParaRPr>
          </a:p>
          <a:p>
            <a:pPr algn="l" eaLnBrk="1" hangingPunct="1"/>
            <a:r>
              <a:rPr lang="en-GB" sz="1600" b="1" dirty="0" err="1" smtClean="0">
                <a:cs typeface="Times New Roman" pitchFamily="18" charset="0"/>
              </a:rPr>
              <a:t>HighNoon</a:t>
            </a:r>
            <a:r>
              <a:rPr lang="en-GB" sz="1600" b="1" dirty="0" smtClean="0">
                <a:cs typeface="Times New Roman" pitchFamily="18" charset="0"/>
              </a:rPr>
              <a:t> special </a:t>
            </a:r>
            <a:r>
              <a:rPr lang="en-GB" sz="1600" b="1" dirty="0">
                <a:cs typeface="Times New Roman" pitchFamily="18" charset="0"/>
              </a:rPr>
              <a:t>issue </a:t>
            </a:r>
            <a:r>
              <a:rPr lang="en-GB" sz="1600" b="1" dirty="0" smtClean="0">
                <a:cs typeface="Times New Roman" pitchFamily="18" charset="0"/>
              </a:rPr>
              <a:t>“</a:t>
            </a:r>
            <a:r>
              <a:rPr lang="en-GB" sz="1600" dirty="0" smtClean="0">
                <a:cs typeface="Times New Roman" pitchFamily="18" charset="0"/>
              </a:rPr>
              <a:t>Changing </a:t>
            </a:r>
            <a:r>
              <a:rPr lang="en-GB" sz="1600" dirty="0">
                <a:cs typeface="Times New Roman" pitchFamily="18" charset="0"/>
              </a:rPr>
              <a:t>water resources availability in Northern India with respect to Himalayan glacier retreat and changing monsoon patterns: consequences and </a:t>
            </a:r>
            <a:r>
              <a:rPr lang="en-GB" sz="1600" dirty="0" smtClean="0">
                <a:cs typeface="Times New Roman" pitchFamily="18" charset="0"/>
              </a:rPr>
              <a:t>adaptation</a:t>
            </a:r>
            <a:r>
              <a:rPr lang="en-GB" sz="1600" b="1" dirty="0" smtClean="0">
                <a:cs typeface="Times New Roman" pitchFamily="18" charset="0"/>
              </a:rPr>
              <a:t>” in </a:t>
            </a:r>
            <a:r>
              <a:rPr lang="en-GB" sz="1600" b="1" dirty="0" smtClean="0">
                <a:cs typeface="Times New Roman" pitchFamily="18" charset="0"/>
              </a:rPr>
              <a:t>Science of the Total Environment forthcoming end of 2013</a:t>
            </a:r>
            <a:endParaRPr lang="en-GB" sz="1600" b="1" dirty="0">
              <a:cs typeface="Times New Roman" pitchFamily="18" charset="0"/>
            </a:endParaRPr>
          </a:p>
        </p:txBody>
      </p:sp>
    </p:spTree>
    <p:extLst>
      <p:ext uri="{BB962C8B-B14F-4D97-AF65-F5344CB8AC3E}">
        <p14:creationId xmlns:p14="http://schemas.microsoft.com/office/powerpoint/2010/main" val="73977566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6281" y="188640"/>
            <a:ext cx="7822104" cy="707886"/>
          </a:xfrm>
          <a:prstGeom prst="rect">
            <a:avLst/>
          </a:prstGeom>
          <a:noFill/>
        </p:spPr>
        <p:txBody>
          <a:bodyPr wrap="square" rtlCol="0">
            <a:spAutoFit/>
          </a:bodyPr>
          <a:lstStyle/>
          <a:p>
            <a:r>
              <a:rPr lang="en-GB" sz="2000" b="1" dirty="0">
                <a:latin typeface="+mn-lt"/>
              </a:rPr>
              <a:t>Adaptation to changing water resources availability in Northern India with Himalayan glacier retreat and changing monsoon</a:t>
            </a:r>
          </a:p>
        </p:txBody>
      </p:sp>
      <p:sp>
        <p:nvSpPr>
          <p:cNvPr id="11" name="Rectangle 10"/>
          <p:cNvSpPr/>
          <p:nvPr/>
        </p:nvSpPr>
        <p:spPr>
          <a:xfrm>
            <a:off x="2913302" y="1985954"/>
            <a:ext cx="3244158" cy="523220"/>
          </a:xfrm>
          <a:prstGeom prst="rect">
            <a:avLst/>
          </a:prstGeom>
        </p:spPr>
        <p:txBody>
          <a:bodyPr wrap="none">
            <a:spAutoFit/>
          </a:bodyPr>
          <a:lstStyle/>
          <a:p>
            <a:r>
              <a:rPr lang="en-GB" u="sng" dirty="0">
                <a:solidFill>
                  <a:srgbClr val="333399"/>
                </a:solidFill>
                <a:latin typeface="Verdana" pitchFamily="34" charset="0"/>
              </a:rPr>
              <a:t>water availability</a:t>
            </a:r>
            <a:endParaRPr lang="en-GB" dirty="0"/>
          </a:p>
        </p:txBody>
      </p:sp>
      <p:sp>
        <p:nvSpPr>
          <p:cNvPr id="12" name="Rectangle 11"/>
          <p:cNvSpPr/>
          <p:nvPr/>
        </p:nvSpPr>
        <p:spPr>
          <a:xfrm>
            <a:off x="3144775" y="4345728"/>
            <a:ext cx="2781211" cy="523220"/>
          </a:xfrm>
          <a:prstGeom prst="rect">
            <a:avLst/>
          </a:prstGeom>
        </p:spPr>
        <p:txBody>
          <a:bodyPr wrap="none">
            <a:spAutoFit/>
          </a:bodyPr>
          <a:lstStyle/>
          <a:p>
            <a:r>
              <a:rPr lang="en-GB" u="sng" dirty="0">
                <a:solidFill>
                  <a:srgbClr val="333399"/>
                </a:solidFill>
                <a:latin typeface="Verdana" pitchFamily="34" charset="0"/>
              </a:rPr>
              <a:t>water demand</a:t>
            </a:r>
            <a:endParaRPr lang="en-GB" dirty="0"/>
          </a:p>
        </p:txBody>
      </p:sp>
      <p:sp>
        <p:nvSpPr>
          <p:cNvPr id="13" name="AutoShape 4"/>
          <p:cNvSpPr>
            <a:spLocks noChangeArrowheads="1"/>
          </p:cNvSpPr>
          <p:nvPr/>
        </p:nvSpPr>
        <p:spPr bwMode="auto">
          <a:xfrm>
            <a:off x="4251324" y="2770659"/>
            <a:ext cx="431800" cy="1296987"/>
          </a:xfrm>
          <a:prstGeom prst="upDownArrow">
            <a:avLst>
              <a:gd name="adj1" fmla="val 50000"/>
              <a:gd name="adj2" fmla="val 60074"/>
            </a:avLst>
          </a:prstGeom>
          <a:solidFill>
            <a:srgbClr val="FF0000"/>
          </a:solidFill>
          <a:ln>
            <a:noFill/>
          </a:ln>
          <a:effectLst/>
        </p:spPr>
        <p:txBody>
          <a:bodyPr wrap="none" anchor="ctr">
            <a:spAutoFit/>
          </a:bodyPr>
          <a:lstStyle/>
          <a:p>
            <a:endParaRPr lang="en-GB"/>
          </a:p>
        </p:txBody>
      </p:sp>
    </p:spTree>
    <p:extLst>
      <p:ext uri="{BB962C8B-B14F-4D97-AF65-F5344CB8AC3E}">
        <p14:creationId xmlns:p14="http://schemas.microsoft.com/office/powerpoint/2010/main" val="36054834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l="35008" r="32851" b="14746"/>
          <a:stretch>
            <a:fillRect/>
          </a:stretch>
        </p:blipFill>
        <p:spPr bwMode="auto">
          <a:xfrm>
            <a:off x="7526857" y="1305965"/>
            <a:ext cx="1584325" cy="1944811"/>
          </a:xfrm>
          <a:prstGeom prst="rect">
            <a:avLst/>
          </a:prstGeom>
          <a:solidFill>
            <a:srgbClr val="FFFFFF"/>
          </a:solidFill>
        </p:spPr>
      </p:pic>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l="36125" r="8823"/>
          <a:stretch>
            <a:fillRect/>
          </a:stretch>
        </p:blipFill>
        <p:spPr bwMode="auto">
          <a:xfrm>
            <a:off x="179512" y="1379202"/>
            <a:ext cx="15652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imalaya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1394804"/>
            <a:ext cx="2641525" cy="119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Ganges_Eddy_Tempera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3124" y="1217126"/>
            <a:ext cx="283845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06281" y="188640"/>
            <a:ext cx="7822104" cy="707886"/>
          </a:xfrm>
          <a:prstGeom prst="rect">
            <a:avLst/>
          </a:prstGeom>
          <a:noFill/>
        </p:spPr>
        <p:txBody>
          <a:bodyPr wrap="square" rtlCol="0">
            <a:spAutoFit/>
          </a:bodyPr>
          <a:lstStyle/>
          <a:p>
            <a:r>
              <a:rPr lang="en-GB" sz="2000" b="1" dirty="0">
                <a:latin typeface="+mn-lt"/>
              </a:rPr>
              <a:t>Adaptation to changing water resources availability in Northern India with Himalayan glacier retreat and changing monsoon</a:t>
            </a:r>
          </a:p>
        </p:txBody>
      </p:sp>
      <p:sp>
        <p:nvSpPr>
          <p:cNvPr id="11" name="Rectangle 10"/>
          <p:cNvSpPr/>
          <p:nvPr/>
        </p:nvSpPr>
        <p:spPr>
          <a:xfrm>
            <a:off x="2913302" y="1985954"/>
            <a:ext cx="3244158" cy="523220"/>
          </a:xfrm>
          <a:prstGeom prst="rect">
            <a:avLst/>
          </a:prstGeom>
        </p:spPr>
        <p:txBody>
          <a:bodyPr wrap="none">
            <a:spAutoFit/>
          </a:bodyPr>
          <a:lstStyle/>
          <a:p>
            <a:r>
              <a:rPr lang="en-GB" u="sng" dirty="0">
                <a:solidFill>
                  <a:schemeClr val="tx1">
                    <a:lumMod val="20000"/>
                    <a:lumOff val="80000"/>
                  </a:schemeClr>
                </a:solidFill>
                <a:latin typeface="Verdana" pitchFamily="34" charset="0"/>
              </a:rPr>
              <a:t>water availability</a:t>
            </a:r>
            <a:endParaRPr lang="en-GB" dirty="0">
              <a:solidFill>
                <a:schemeClr val="tx1">
                  <a:lumMod val="20000"/>
                  <a:lumOff val="80000"/>
                </a:schemeClr>
              </a:solidFill>
            </a:endParaRPr>
          </a:p>
        </p:txBody>
      </p:sp>
      <p:sp>
        <p:nvSpPr>
          <p:cNvPr id="12" name="Rectangle 11"/>
          <p:cNvSpPr/>
          <p:nvPr/>
        </p:nvSpPr>
        <p:spPr>
          <a:xfrm>
            <a:off x="3144775" y="4345728"/>
            <a:ext cx="2781211" cy="523220"/>
          </a:xfrm>
          <a:prstGeom prst="rect">
            <a:avLst/>
          </a:prstGeom>
        </p:spPr>
        <p:txBody>
          <a:bodyPr wrap="none">
            <a:spAutoFit/>
          </a:bodyPr>
          <a:lstStyle/>
          <a:p>
            <a:r>
              <a:rPr lang="en-GB" u="sng" dirty="0">
                <a:solidFill>
                  <a:srgbClr val="333399"/>
                </a:solidFill>
                <a:latin typeface="Verdana" pitchFamily="34" charset="0"/>
              </a:rPr>
              <a:t>water demand</a:t>
            </a:r>
            <a:endParaRPr lang="en-GB" dirty="0"/>
          </a:p>
        </p:txBody>
      </p:sp>
      <p:sp>
        <p:nvSpPr>
          <p:cNvPr id="13" name="AutoShape 4"/>
          <p:cNvSpPr>
            <a:spLocks noChangeArrowheads="1"/>
          </p:cNvSpPr>
          <p:nvPr/>
        </p:nvSpPr>
        <p:spPr bwMode="auto">
          <a:xfrm>
            <a:off x="4251324" y="2770659"/>
            <a:ext cx="431800" cy="1296987"/>
          </a:xfrm>
          <a:prstGeom prst="upDownArrow">
            <a:avLst>
              <a:gd name="adj1" fmla="val 50000"/>
              <a:gd name="adj2" fmla="val 60074"/>
            </a:avLst>
          </a:prstGeom>
          <a:solidFill>
            <a:srgbClr val="FF0000"/>
          </a:solidFill>
          <a:ln>
            <a:noFill/>
          </a:ln>
          <a:effectLst/>
        </p:spPr>
        <p:txBody>
          <a:bodyPr wrap="none" anchor="ctr">
            <a:spAutoFit/>
          </a:bodyPr>
          <a:lstStyle/>
          <a:p>
            <a:endParaRPr lang="en-GB"/>
          </a:p>
        </p:txBody>
      </p:sp>
      <p:sp>
        <p:nvSpPr>
          <p:cNvPr id="6" name="TextBox 5"/>
          <p:cNvSpPr txBox="1"/>
          <p:nvPr/>
        </p:nvSpPr>
        <p:spPr>
          <a:xfrm>
            <a:off x="827584" y="976988"/>
            <a:ext cx="2940228" cy="400110"/>
          </a:xfrm>
          <a:prstGeom prst="rect">
            <a:avLst/>
          </a:prstGeom>
          <a:noFill/>
        </p:spPr>
        <p:txBody>
          <a:bodyPr wrap="none" rtlCol="0">
            <a:spAutoFit/>
          </a:bodyPr>
          <a:lstStyle/>
          <a:p>
            <a:r>
              <a:rPr lang="en-GB" sz="2000" dirty="0" smtClean="0">
                <a:latin typeface="+mn-lt"/>
              </a:rPr>
              <a:t>Glacier/snow contribution</a:t>
            </a:r>
            <a:endParaRPr lang="en-GB" sz="2000" dirty="0">
              <a:latin typeface="+mn-lt"/>
            </a:endParaRPr>
          </a:p>
        </p:txBody>
      </p:sp>
      <p:sp>
        <p:nvSpPr>
          <p:cNvPr id="14" name="TextBox 13"/>
          <p:cNvSpPr txBox="1"/>
          <p:nvPr/>
        </p:nvSpPr>
        <p:spPr>
          <a:xfrm>
            <a:off x="5995163" y="976988"/>
            <a:ext cx="2254143" cy="400110"/>
          </a:xfrm>
          <a:prstGeom prst="rect">
            <a:avLst/>
          </a:prstGeom>
          <a:noFill/>
        </p:spPr>
        <p:txBody>
          <a:bodyPr wrap="none" rtlCol="0">
            <a:spAutoFit/>
          </a:bodyPr>
          <a:lstStyle/>
          <a:p>
            <a:r>
              <a:rPr lang="en-GB" sz="2000" dirty="0" smtClean="0">
                <a:latin typeface="+mn-lt"/>
              </a:rPr>
              <a:t>Climate projections</a:t>
            </a:r>
            <a:endParaRPr lang="en-GB" sz="2000" dirty="0">
              <a:latin typeface="+mn-lt"/>
            </a:endParaRPr>
          </a:p>
        </p:txBody>
      </p:sp>
    </p:spTree>
    <p:extLst>
      <p:ext uri="{BB962C8B-B14F-4D97-AF65-F5344CB8AC3E}">
        <p14:creationId xmlns:p14="http://schemas.microsoft.com/office/powerpoint/2010/main" val="37976097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l="35008" r="32851" b="14746"/>
          <a:stretch>
            <a:fillRect/>
          </a:stretch>
        </p:blipFill>
        <p:spPr bwMode="auto">
          <a:xfrm>
            <a:off x="7526857" y="1305965"/>
            <a:ext cx="1584325" cy="1944811"/>
          </a:xfrm>
          <a:prstGeom prst="rect">
            <a:avLst/>
          </a:prstGeom>
          <a:solidFill>
            <a:srgbClr val="FFFFFF"/>
          </a:solidFill>
        </p:spPr>
      </p:pic>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l="36125" r="8823"/>
          <a:stretch>
            <a:fillRect/>
          </a:stretch>
        </p:blipFill>
        <p:spPr bwMode="auto">
          <a:xfrm>
            <a:off x="179512" y="1379202"/>
            <a:ext cx="15652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imalaya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1394804"/>
            <a:ext cx="2641525" cy="119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Ganges_Eddy_Tempera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3124" y="1217126"/>
            <a:ext cx="283845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untitled8"/>
          <p:cNvPicPr>
            <a:picLocks noChangeAspect="1" noChangeArrowheads="1"/>
          </p:cNvPicPr>
          <p:nvPr/>
        </p:nvPicPr>
        <p:blipFill>
          <a:blip r:embed="rId6" cstate="print">
            <a:extLst>
              <a:ext uri="{28A0092B-C50C-407E-A947-70E740481C1C}">
                <a14:useLocalDpi xmlns:a14="http://schemas.microsoft.com/office/drawing/2010/main" val="0"/>
              </a:ext>
            </a:extLst>
          </a:blip>
          <a:srcRect t="19496"/>
          <a:stretch>
            <a:fillRect/>
          </a:stretch>
        </p:blipFill>
        <p:spPr bwMode="auto">
          <a:xfrm>
            <a:off x="179512" y="3742680"/>
            <a:ext cx="2700337" cy="1625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O%27Shaughnessy%20D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832" y="3742680"/>
            <a:ext cx="11509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06281" y="188640"/>
            <a:ext cx="7822104" cy="707886"/>
          </a:xfrm>
          <a:prstGeom prst="rect">
            <a:avLst/>
          </a:prstGeom>
          <a:noFill/>
        </p:spPr>
        <p:txBody>
          <a:bodyPr wrap="square" rtlCol="0">
            <a:spAutoFit/>
          </a:bodyPr>
          <a:lstStyle/>
          <a:p>
            <a:r>
              <a:rPr lang="en-GB" sz="2000" b="1" dirty="0">
                <a:latin typeface="+mn-lt"/>
              </a:rPr>
              <a:t>Adaptation to changing water resources availability in Northern India with Himalayan glacier retreat and changing monsoon</a:t>
            </a:r>
          </a:p>
        </p:txBody>
      </p:sp>
      <p:sp>
        <p:nvSpPr>
          <p:cNvPr id="11" name="Rectangle 10"/>
          <p:cNvSpPr/>
          <p:nvPr/>
        </p:nvSpPr>
        <p:spPr>
          <a:xfrm>
            <a:off x="2913302" y="1985954"/>
            <a:ext cx="3244158" cy="523220"/>
          </a:xfrm>
          <a:prstGeom prst="rect">
            <a:avLst/>
          </a:prstGeom>
        </p:spPr>
        <p:txBody>
          <a:bodyPr wrap="none">
            <a:spAutoFit/>
          </a:bodyPr>
          <a:lstStyle/>
          <a:p>
            <a:r>
              <a:rPr lang="en-GB" u="sng" dirty="0">
                <a:solidFill>
                  <a:schemeClr val="tx1">
                    <a:lumMod val="20000"/>
                    <a:lumOff val="80000"/>
                  </a:schemeClr>
                </a:solidFill>
                <a:latin typeface="Verdana" pitchFamily="34" charset="0"/>
              </a:rPr>
              <a:t>water availability</a:t>
            </a:r>
            <a:endParaRPr lang="en-GB" dirty="0">
              <a:solidFill>
                <a:schemeClr val="tx1">
                  <a:lumMod val="20000"/>
                  <a:lumOff val="80000"/>
                </a:schemeClr>
              </a:solidFill>
            </a:endParaRPr>
          </a:p>
        </p:txBody>
      </p:sp>
      <p:sp>
        <p:nvSpPr>
          <p:cNvPr id="13" name="AutoShape 4"/>
          <p:cNvSpPr>
            <a:spLocks noChangeArrowheads="1"/>
          </p:cNvSpPr>
          <p:nvPr/>
        </p:nvSpPr>
        <p:spPr bwMode="auto">
          <a:xfrm>
            <a:off x="4251324" y="2770659"/>
            <a:ext cx="431800" cy="1296987"/>
          </a:xfrm>
          <a:prstGeom prst="upDownArrow">
            <a:avLst>
              <a:gd name="adj1" fmla="val 50000"/>
              <a:gd name="adj2" fmla="val 60074"/>
            </a:avLst>
          </a:prstGeom>
          <a:solidFill>
            <a:srgbClr val="FF0000"/>
          </a:solidFill>
          <a:ln>
            <a:noFill/>
          </a:ln>
          <a:effectLst/>
        </p:spPr>
        <p:txBody>
          <a:bodyPr wrap="none" anchor="ctr">
            <a:spAutoFit/>
          </a:bodyPr>
          <a:lstStyle/>
          <a:p>
            <a:endParaRPr lang="en-GB"/>
          </a:p>
        </p:txBody>
      </p:sp>
      <p:pic>
        <p:nvPicPr>
          <p:cNvPr id="14" name="Picture 2" descr="D:\My Pictures\HighNoon\Karagphur Oct 2011\DSC0265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12034" y="5013176"/>
            <a:ext cx="1984412" cy="13191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ddy\presentation\HighNoon\Delhi JanFeb2012\vulnerability assessment rudrapur29nov2010\P1280488.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3916"/>
          <a:stretch/>
        </p:blipFill>
        <p:spPr bwMode="auto">
          <a:xfrm>
            <a:off x="5114274" y="3742680"/>
            <a:ext cx="2286992" cy="13050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My Pictures\HighNoon\Other case study area\P1170560.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3303"/>
          <a:stretch/>
        </p:blipFill>
        <p:spPr bwMode="auto">
          <a:xfrm>
            <a:off x="6660232" y="4555479"/>
            <a:ext cx="2275301" cy="14794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144775" y="4345728"/>
            <a:ext cx="2781211" cy="523220"/>
          </a:xfrm>
          <a:prstGeom prst="rect">
            <a:avLst/>
          </a:prstGeom>
        </p:spPr>
        <p:txBody>
          <a:bodyPr wrap="none">
            <a:spAutoFit/>
          </a:bodyPr>
          <a:lstStyle/>
          <a:p>
            <a:r>
              <a:rPr lang="en-GB" u="sng" dirty="0">
                <a:solidFill>
                  <a:schemeClr val="tx1">
                    <a:lumMod val="20000"/>
                    <a:lumOff val="80000"/>
                  </a:schemeClr>
                </a:solidFill>
                <a:latin typeface="Verdana" pitchFamily="34" charset="0"/>
              </a:rPr>
              <a:t>water demand</a:t>
            </a:r>
            <a:endParaRPr lang="en-GB" dirty="0">
              <a:solidFill>
                <a:schemeClr val="tx1">
                  <a:lumMod val="20000"/>
                  <a:lumOff val="80000"/>
                </a:schemeClr>
              </a:solidFill>
            </a:endParaRPr>
          </a:p>
        </p:txBody>
      </p:sp>
      <p:sp>
        <p:nvSpPr>
          <p:cNvPr id="15" name="TextBox 14"/>
          <p:cNvSpPr txBox="1"/>
          <p:nvPr/>
        </p:nvSpPr>
        <p:spPr>
          <a:xfrm>
            <a:off x="827584" y="976988"/>
            <a:ext cx="2940228" cy="400110"/>
          </a:xfrm>
          <a:prstGeom prst="rect">
            <a:avLst/>
          </a:prstGeom>
          <a:noFill/>
        </p:spPr>
        <p:txBody>
          <a:bodyPr wrap="none" rtlCol="0">
            <a:spAutoFit/>
          </a:bodyPr>
          <a:lstStyle/>
          <a:p>
            <a:r>
              <a:rPr lang="en-GB" sz="2000" dirty="0" smtClean="0">
                <a:latin typeface="+mn-lt"/>
              </a:rPr>
              <a:t>Glacier/snow contribution</a:t>
            </a:r>
            <a:endParaRPr lang="en-GB" sz="2000" dirty="0">
              <a:latin typeface="+mn-lt"/>
            </a:endParaRPr>
          </a:p>
        </p:txBody>
      </p:sp>
      <p:sp>
        <p:nvSpPr>
          <p:cNvPr id="16" name="TextBox 15"/>
          <p:cNvSpPr txBox="1"/>
          <p:nvPr/>
        </p:nvSpPr>
        <p:spPr>
          <a:xfrm>
            <a:off x="5995163" y="976988"/>
            <a:ext cx="2254143" cy="400110"/>
          </a:xfrm>
          <a:prstGeom prst="rect">
            <a:avLst/>
          </a:prstGeom>
          <a:noFill/>
        </p:spPr>
        <p:txBody>
          <a:bodyPr wrap="none" rtlCol="0">
            <a:spAutoFit/>
          </a:bodyPr>
          <a:lstStyle/>
          <a:p>
            <a:r>
              <a:rPr lang="en-GB" sz="2000" dirty="0" smtClean="0">
                <a:latin typeface="+mn-lt"/>
              </a:rPr>
              <a:t>Climate projections</a:t>
            </a:r>
            <a:endParaRPr lang="en-GB" sz="2000" dirty="0">
              <a:latin typeface="+mn-lt"/>
            </a:endParaRPr>
          </a:p>
        </p:txBody>
      </p:sp>
      <p:sp>
        <p:nvSpPr>
          <p:cNvPr id="17" name="TextBox 16"/>
          <p:cNvSpPr txBox="1"/>
          <p:nvPr/>
        </p:nvSpPr>
        <p:spPr>
          <a:xfrm>
            <a:off x="676099" y="3414786"/>
            <a:ext cx="3243197" cy="400110"/>
          </a:xfrm>
          <a:prstGeom prst="rect">
            <a:avLst/>
          </a:prstGeom>
          <a:noFill/>
        </p:spPr>
        <p:txBody>
          <a:bodyPr wrap="none" rtlCol="0">
            <a:spAutoFit/>
          </a:bodyPr>
          <a:lstStyle/>
          <a:p>
            <a:r>
              <a:rPr lang="en-GB" sz="2000" dirty="0" smtClean="0">
                <a:latin typeface="+mn-lt"/>
              </a:rPr>
              <a:t>Water demand &amp; distribution</a:t>
            </a:r>
            <a:endParaRPr lang="en-GB" sz="2000" dirty="0">
              <a:latin typeface="+mn-lt"/>
            </a:endParaRPr>
          </a:p>
        </p:txBody>
      </p:sp>
      <p:sp>
        <p:nvSpPr>
          <p:cNvPr id="18" name="TextBox 17"/>
          <p:cNvSpPr txBox="1"/>
          <p:nvPr/>
        </p:nvSpPr>
        <p:spPr>
          <a:xfrm>
            <a:off x="5689787" y="3414786"/>
            <a:ext cx="2864887" cy="400110"/>
          </a:xfrm>
          <a:prstGeom prst="rect">
            <a:avLst/>
          </a:prstGeom>
          <a:noFill/>
        </p:spPr>
        <p:txBody>
          <a:bodyPr wrap="none" rtlCol="0">
            <a:spAutoFit/>
          </a:bodyPr>
          <a:lstStyle/>
          <a:p>
            <a:r>
              <a:rPr lang="en-GB" sz="2000" dirty="0" smtClean="0">
                <a:latin typeface="+mn-lt"/>
              </a:rPr>
              <a:t>Stakeholder participation</a:t>
            </a:r>
            <a:endParaRPr lang="en-GB" sz="2000" dirty="0">
              <a:latin typeface="+mn-lt"/>
            </a:endParaRPr>
          </a:p>
        </p:txBody>
      </p:sp>
    </p:spTree>
    <p:extLst>
      <p:ext uri="{BB962C8B-B14F-4D97-AF65-F5344CB8AC3E}">
        <p14:creationId xmlns:p14="http://schemas.microsoft.com/office/powerpoint/2010/main" val="5520258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1+#ppt_w/2"/>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idx="4294967295"/>
          </p:nvPr>
        </p:nvSpPr>
        <p:spPr>
          <a:xfrm>
            <a:off x="1598097" y="139585"/>
            <a:ext cx="6142255" cy="1000125"/>
          </a:xfrm>
        </p:spPr>
        <p:txBody>
          <a:bodyPr/>
          <a:lstStyle/>
          <a:p>
            <a:pPr algn="r"/>
            <a:r>
              <a:rPr lang="en-GB" sz="2400" b="1" dirty="0" err="1" smtClean="0">
                <a:solidFill>
                  <a:schemeClr val="accent4"/>
                </a:solidFill>
              </a:rPr>
              <a:t>HighNoon</a:t>
            </a:r>
            <a:r>
              <a:rPr lang="en-GB" sz="2400" b="1" dirty="0" smtClean="0">
                <a:solidFill>
                  <a:schemeClr val="accent4"/>
                </a:solidFill>
              </a:rPr>
              <a:t> Approach</a:t>
            </a:r>
            <a:endParaRPr lang="en-GB" sz="2400" b="1" dirty="0">
              <a:solidFill>
                <a:schemeClr val="accent4">
                  <a:lumMod val="75000"/>
                  <a:lumOff val="25000"/>
                </a:schemeClr>
              </a:solidFill>
            </a:endParaRPr>
          </a:p>
        </p:txBody>
      </p:sp>
      <p:pic>
        <p:nvPicPr>
          <p:cNvPr id="326661" name="Picture 32" descr="http://www.mnp.nl/images/image_start_tcm61-32470.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0010"/>
          <a:stretch/>
        </p:blipFill>
        <p:spPr bwMode="auto">
          <a:xfrm>
            <a:off x="132368" y="201721"/>
            <a:ext cx="1141790" cy="137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662" name="Picture 3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578" t="38960" r="34375" b="6493"/>
          <a:stretch>
            <a:fillRect/>
          </a:stretch>
        </p:blipFill>
        <p:spPr bwMode="auto">
          <a:xfrm>
            <a:off x="132368" y="2819265"/>
            <a:ext cx="1730579" cy="118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664" name="Picture 9" descr="irrig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821" y="2921245"/>
            <a:ext cx="17081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665" name="Picture 5" descr="O%27Shaughnessy%20D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834" y="3208582"/>
            <a:ext cx="11509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6667" name="Straight Arrow Connector 11"/>
          <p:cNvCxnSpPr>
            <a:cxnSpLocks noChangeShapeType="1"/>
          </p:cNvCxnSpPr>
          <p:nvPr/>
        </p:nvCxnSpPr>
        <p:spPr bwMode="auto">
          <a:xfrm>
            <a:off x="611560" y="1678940"/>
            <a:ext cx="0" cy="737480"/>
          </a:xfrm>
          <a:prstGeom prst="straightConnector1">
            <a:avLst/>
          </a:prstGeom>
          <a:noFill/>
          <a:ln w="57150" algn="ctr">
            <a:solidFill>
              <a:schemeClr val="tx1"/>
            </a:solidFill>
            <a:round/>
            <a:headEnd/>
            <a:tailEnd type="arrow" w="med" len="med"/>
          </a:ln>
        </p:spPr>
      </p:cxnSp>
      <p:cxnSp>
        <p:nvCxnSpPr>
          <p:cNvPr id="326668" name="Straight Arrow Connector 12"/>
          <p:cNvCxnSpPr>
            <a:cxnSpLocks noChangeShapeType="1"/>
          </p:cNvCxnSpPr>
          <p:nvPr/>
        </p:nvCxnSpPr>
        <p:spPr bwMode="auto">
          <a:xfrm>
            <a:off x="2212549" y="5157192"/>
            <a:ext cx="1364797" cy="641099"/>
          </a:xfrm>
          <a:prstGeom prst="straightConnector1">
            <a:avLst/>
          </a:prstGeom>
          <a:noFill/>
          <a:ln w="57150" algn="ctr">
            <a:solidFill>
              <a:schemeClr val="tx1"/>
            </a:solidFill>
            <a:round/>
            <a:headEnd/>
            <a:tailEnd type="arrow" w="med" len="med"/>
          </a:ln>
        </p:spPr>
      </p:cxnSp>
      <p:cxnSp>
        <p:nvCxnSpPr>
          <p:cNvPr id="326669" name="Straight Arrow Connector 13"/>
          <p:cNvCxnSpPr>
            <a:cxnSpLocks noChangeShapeType="1"/>
          </p:cNvCxnSpPr>
          <p:nvPr/>
        </p:nvCxnSpPr>
        <p:spPr bwMode="auto">
          <a:xfrm flipV="1">
            <a:off x="6333926" y="4648742"/>
            <a:ext cx="486204" cy="612478"/>
          </a:xfrm>
          <a:prstGeom prst="straightConnector1">
            <a:avLst/>
          </a:prstGeom>
          <a:noFill/>
          <a:ln w="57150" algn="ctr">
            <a:solidFill>
              <a:schemeClr val="tx1"/>
            </a:solidFill>
            <a:round/>
            <a:headEnd/>
            <a:tailEnd type="arrow" w="med" len="med"/>
          </a:ln>
        </p:spPr>
      </p:cxnSp>
      <p:cxnSp>
        <p:nvCxnSpPr>
          <p:cNvPr id="326670" name="Straight Arrow Connector 16"/>
          <p:cNvCxnSpPr>
            <a:cxnSpLocks noChangeShapeType="1"/>
          </p:cNvCxnSpPr>
          <p:nvPr/>
        </p:nvCxnSpPr>
        <p:spPr bwMode="auto">
          <a:xfrm rot="16200000" flipV="1">
            <a:off x="6313402" y="2128289"/>
            <a:ext cx="720725" cy="576262"/>
          </a:xfrm>
          <a:prstGeom prst="straightConnector1">
            <a:avLst/>
          </a:prstGeom>
          <a:noFill/>
          <a:ln w="57150" algn="ctr">
            <a:solidFill>
              <a:schemeClr val="tx1"/>
            </a:solidFill>
            <a:round/>
            <a:headEnd/>
            <a:tailEnd type="arrow" w="med" len="med"/>
          </a:ln>
        </p:spPr>
      </p:cxnSp>
      <p:grpSp>
        <p:nvGrpSpPr>
          <p:cNvPr id="326671" name="Group 4"/>
          <p:cNvGrpSpPr>
            <a:grpSpLocks/>
          </p:cNvGrpSpPr>
          <p:nvPr/>
        </p:nvGrpSpPr>
        <p:grpSpPr bwMode="auto">
          <a:xfrm>
            <a:off x="3871994" y="1067338"/>
            <a:ext cx="3235325" cy="1368425"/>
            <a:chOff x="288" y="1642"/>
            <a:chExt cx="3036" cy="1490"/>
          </a:xfrm>
        </p:grpSpPr>
        <p:sp>
          <p:nvSpPr>
            <p:cNvPr id="326672" name="Freeform 5"/>
            <p:cNvSpPr>
              <a:spLocks/>
            </p:cNvSpPr>
            <p:nvPr/>
          </p:nvSpPr>
          <p:spPr bwMode="auto">
            <a:xfrm>
              <a:off x="2919" y="1961"/>
              <a:ext cx="397" cy="397"/>
            </a:xfrm>
            <a:custGeom>
              <a:avLst/>
              <a:gdLst>
                <a:gd name="T0" fmla="*/ 4 w 453"/>
                <a:gd name="T1" fmla="*/ 288 h 412"/>
                <a:gd name="T2" fmla="*/ 9 w 453"/>
                <a:gd name="T3" fmla="*/ 412 h 412"/>
                <a:gd name="T4" fmla="*/ 110 w 453"/>
                <a:gd name="T5" fmla="*/ 355 h 412"/>
                <a:gd name="T6" fmla="*/ 168 w 453"/>
                <a:gd name="T7" fmla="*/ 307 h 412"/>
                <a:gd name="T8" fmla="*/ 206 w 453"/>
                <a:gd name="T9" fmla="*/ 278 h 412"/>
                <a:gd name="T10" fmla="*/ 254 w 453"/>
                <a:gd name="T11" fmla="*/ 230 h 412"/>
                <a:gd name="T12" fmla="*/ 283 w 453"/>
                <a:gd name="T13" fmla="*/ 216 h 412"/>
                <a:gd name="T14" fmla="*/ 355 w 453"/>
                <a:gd name="T15" fmla="*/ 172 h 412"/>
                <a:gd name="T16" fmla="*/ 384 w 453"/>
                <a:gd name="T17" fmla="*/ 148 h 412"/>
                <a:gd name="T18" fmla="*/ 412 w 453"/>
                <a:gd name="T19" fmla="*/ 134 h 412"/>
                <a:gd name="T20" fmla="*/ 441 w 453"/>
                <a:gd name="T21" fmla="*/ 115 h 412"/>
                <a:gd name="T22" fmla="*/ 436 w 453"/>
                <a:gd name="T23" fmla="*/ 0 h 412"/>
                <a:gd name="T24" fmla="*/ 398 w 453"/>
                <a:gd name="T25" fmla="*/ 28 h 412"/>
                <a:gd name="T26" fmla="*/ 369 w 453"/>
                <a:gd name="T27" fmla="*/ 48 h 412"/>
                <a:gd name="T28" fmla="*/ 355 w 453"/>
                <a:gd name="T29" fmla="*/ 57 h 412"/>
                <a:gd name="T30" fmla="*/ 288 w 453"/>
                <a:gd name="T31" fmla="*/ 105 h 412"/>
                <a:gd name="T32" fmla="*/ 249 w 453"/>
                <a:gd name="T33" fmla="*/ 129 h 412"/>
                <a:gd name="T34" fmla="*/ 148 w 453"/>
                <a:gd name="T35" fmla="*/ 196 h 412"/>
                <a:gd name="T36" fmla="*/ 134 w 453"/>
                <a:gd name="T37" fmla="*/ 206 h 412"/>
                <a:gd name="T38" fmla="*/ 124 w 453"/>
                <a:gd name="T39" fmla="*/ 220 h 412"/>
                <a:gd name="T40" fmla="*/ 81 w 453"/>
                <a:gd name="T41" fmla="*/ 240 h 412"/>
                <a:gd name="T42" fmla="*/ 4 w 453"/>
                <a:gd name="T43" fmla="*/ 288 h 4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3"/>
                <a:gd name="T67" fmla="*/ 0 h 412"/>
                <a:gd name="T68" fmla="*/ 453 w 453"/>
                <a:gd name="T69" fmla="*/ 412 h 4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3" h="412">
                  <a:moveTo>
                    <a:pt x="4" y="288"/>
                  </a:moveTo>
                  <a:cubicBezTo>
                    <a:pt x="0" y="331"/>
                    <a:pt x="1" y="370"/>
                    <a:pt x="9" y="412"/>
                  </a:cubicBezTo>
                  <a:cubicBezTo>
                    <a:pt x="43" y="391"/>
                    <a:pt x="75" y="374"/>
                    <a:pt x="110" y="355"/>
                  </a:cubicBezTo>
                  <a:cubicBezTo>
                    <a:pt x="133" y="343"/>
                    <a:pt x="146" y="320"/>
                    <a:pt x="168" y="307"/>
                  </a:cubicBezTo>
                  <a:cubicBezTo>
                    <a:pt x="180" y="287"/>
                    <a:pt x="190" y="294"/>
                    <a:pt x="206" y="278"/>
                  </a:cubicBezTo>
                  <a:cubicBezTo>
                    <a:pt x="221" y="263"/>
                    <a:pt x="237" y="243"/>
                    <a:pt x="254" y="230"/>
                  </a:cubicBezTo>
                  <a:cubicBezTo>
                    <a:pt x="262" y="223"/>
                    <a:pt x="274" y="222"/>
                    <a:pt x="283" y="216"/>
                  </a:cubicBezTo>
                  <a:cubicBezTo>
                    <a:pt x="308" y="200"/>
                    <a:pt x="329" y="185"/>
                    <a:pt x="355" y="172"/>
                  </a:cubicBezTo>
                  <a:cubicBezTo>
                    <a:pt x="373" y="163"/>
                    <a:pt x="367" y="162"/>
                    <a:pt x="384" y="148"/>
                  </a:cubicBezTo>
                  <a:cubicBezTo>
                    <a:pt x="406" y="130"/>
                    <a:pt x="390" y="147"/>
                    <a:pt x="412" y="134"/>
                  </a:cubicBezTo>
                  <a:cubicBezTo>
                    <a:pt x="422" y="128"/>
                    <a:pt x="441" y="115"/>
                    <a:pt x="441" y="115"/>
                  </a:cubicBezTo>
                  <a:cubicBezTo>
                    <a:pt x="453" y="78"/>
                    <a:pt x="449" y="37"/>
                    <a:pt x="436" y="0"/>
                  </a:cubicBezTo>
                  <a:cubicBezTo>
                    <a:pt x="420" y="10"/>
                    <a:pt x="416" y="23"/>
                    <a:pt x="398" y="28"/>
                  </a:cubicBezTo>
                  <a:cubicBezTo>
                    <a:pt x="388" y="35"/>
                    <a:pt x="379" y="41"/>
                    <a:pt x="369" y="48"/>
                  </a:cubicBezTo>
                  <a:cubicBezTo>
                    <a:pt x="364" y="51"/>
                    <a:pt x="355" y="57"/>
                    <a:pt x="355" y="57"/>
                  </a:cubicBezTo>
                  <a:cubicBezTo>
                    <a:pt x="337" y="84"/>
                    <a:pt x="313" y="89"/>
                    <a:pt x="288" y="105"/>
                  </a:cubicBezTo>
                  <a:cubicBezTo>
                    <a:pt x="276" y="123"/>
                    <a:pt x="269" y="122"/>
                    <a:pt x="249" y="129"/>
                  </a:cubicBezTo>
                  <a:cubicBezTo>
                    <a:pt x="217" y="152"/>
                    <a:pt x="187" y="186"/>
                    <a:pt x="148" y="196"/>
                  </a:cubicBezTo>
                  <a:cubicBezTo>
                    <a:pt x="143" y="199"/>
                    <a:pt x="138" y="202"/>
                    <a:pt x="134" y="206"/>
                  </a:cubicBezTo>
                  <a:cubicBezTo>
                    <a:pt x="130" y="210"/>
                    <a:pt x="128" y="216"/>
                    <a:pt x="124" y="220"/>
                  </a:cubicBezTo>
                  <a:cubicBezTo>
                    <a:pt x="114" y="228"/>
                    <a:pt x="94" y="236"/>
                    <a:pt x="81" y="240"/>
                  </a:cubicBezTo>
                  <a:cubicBezTo>
                    <a:pt x="71" y="250"/>
                    <a:pt x="14" y="288"/>
                    <a:pt x="4" y="288"/>
                  </a:cubicBezTo>
                  <a:close/>
                </a:path>
              </a:pathLst>
            </a:custGeom>
            <a:solidFill>
              <a:srgbClr val="CCFFFF"/>
            </a:solidFill>
            <a:ln w="9525">
              <a:solidFill>
                <a:srgbClr val="000000"/>
              </a:solidFill>
              <a:round/>
              <a:headEnd/>
              <a:tailEnd/>
            </a:ln>
          </p:spPr>
          <p:txBody>
            <a:bodyPr/>
            <a:lstStyle/>
            <a:p>
              <a:endParaRPr lang="en-GB"/>
            </a:p>
          </p:txBody>
        </p:sp>
        <p:sp>
          <p:nvSpPr>
            <p:cNvPr id="326673" name="Freeform 6"/>
            <p:cNvSpPr>
              <a:spLocks/>
            </p:cNvSpPr>
            <p:nvPr/>
          </p:nvSpPr>
          <p:spPr bwMode="auto">
            <a:xfrm>
              <a:off x="2912" y="1873"/>
              <a:ext cx="404" cy="365"/>
            </a:xfrm>
            <a:custGeom>
              <a:avLst/>
              <a:gdLst>
                <a:gd name="T0" fmla="*/ 12 w 461"/>
                <a:gd name="T1" fmla="*/ 303 h 380"/>
                <a:gd name="T2" fmla="*/ 17 w 461"/>
                <a:gd name="T3" fmla="*/ 375 h 380"/>
                <a:gd name="T4" fmla="*/ 32 w 461"/>
                <a:gd name="T5" fmla="*/ 370 h 380"/>
                <a:gd name="T6" fmla="*/ 60 w 461"/>
                <a:gd name="T7" fmla="*/ 351 h 380"/>
                <a:gd name="T8" fmla="*/ 75 w 461"/>
                <a:gd name="T9" fmla="*/ 336 h 380"/>
                <a:gd name="T10" fmla="*/ 104 w 461"/>
                <a:gd name="T11" fmla="*/ 317 h 380"/>
                <a:gd name="T12" fmla="*/ 118 w 461"/>
                <a:gd name="T13" fmla="*/ 308 h 380"/>
                <a:gd name="T14" fmla="*/ 171 w 461"/>
                <a:gd name="T15" fmla="*/ 274 h 380"/>
                <a:gd name="T16" fmla="*/ 243 w 461"/>
                <a:gd name="T17" fmla="*/ 231 h 380"/>
                <a:gd name="T18" fmla="*/ 315 w 461"/>
                <a:gd name="T19" fmla="*/ 188 h 380"/>
                <a:gd name="T20" fmla="*/ 358 w 461"/>
                <a:gd name="T21" fmla="*/ 154 h 380"/>
                <a:gd name="T22" fmla="*/ 401 w 461"/>
                <a:gd name="T23" fmla="*/ 130 h 380"/>
                <a:gd name="T24" fmla="*/ 420 w 461"/>
                <a:gd name="T25" fmla="*/ 111 h 380"/>
                <a:gd name="T26" fmla="*/ 449 w 461"/>
                <a:gd name="T27" fmla="*/ 92 h 380"/>
                <a:gd name="T28" fmla="*/ 454 w 461"/>
                <a:gd name="T29" fmla="*/ 0 h 380"/>
                <a:gd name="T30" fmla="*/ 348 w 461"/>
                <a:gd name="T31" fmla="*/ 82 h 380"/>
                <a:gd name="T32" fmla="*/ 320 w 461"/>
                <a:gd name="T33" fmla="*/ 101 h 380"/>
                <a:gd name="T34" fmla="*/ 305 w 461"/>
                <a:gd name="T35" fmla="*/ 116 h 380"/>
                <a:gd name="T36" fmla="*/ 219 w 461"/>
                <a:gd name="T37" fmla="*/ 168 h 380"/>
                <a:gd name="T38" fmla="*/ 176 w 461"/>
                <a:gd name="T39" fmla="*/ 202 h 380"/>
                <a:gd name="T40" fmla="*/ 118 w 461"/>
                <a:gd name="T41" fmla="*/ 236 h 380"/>
                <a:gd name="T42" fmla="*/ 3 w 461"/>
                <a:gd name="T43" fmla="*/ 308 h 380"/>
                <a:gd name="T44" fmla="*/ 12 w 461"/>
                <a:gd name="T45" fmla="*/ 303 h 3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1"/>
                <a:gd name="T70" fmla="*/ 0 h 380"/>
                <a:gd name="T71" fmla="*/ 461 w 461"/>
                <a:gd name="T72" fmla="*/ 380 h 3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1" h="380">
                  <a:moveTo>
                    <a:pt x="12" y="303"/>
                  </a:moveTo>
                  <a:cubicBezTo>
                    <a:pt x="14" y="327"/>
                    <a:pt x="10" y="352"/>
                    <a:pt x="17" y="375"/>
                  </a:cubicBezTo>
                  <a:cubicBezTo>
                    <a:pt x="19" y="380"/>
                    <a:pt x="27" y="373"/>
                    <a:pt x="32" y="370"/>
                  </a:cubicBezTo>
                  <a:cubicBezTo>
                    <a:pt x="42" y="365"/>
                    <a:pt x="51" y="357"/>
                    <a:pt x="60" y="351"/>
                  </a:cubicBezTo>
                  <a:cubicBezTo>
                    <a:pt x="66" y="347"/>
                    <a:pt x="69" y="340"/>
                    <a:pt x="75" y="336"/>
                  </a:cubicBezTo>
                  <a:cubicBezTo>
                    <a:pt x="84" y="329"/>
                    <a:pt x="94" y="323"/>
                    <a:pt x="104" y="317"/>
                  </a:cubicBezTo>
                  <a:cubicBezTo>
                    <a:pt x="109" y="314"/>
                    <a:pt x="118" y="308"/>
                    <a:pt x="118" y="308"/>
                  </a:cubicBezTo>
                  <a:cubicBezTo>
                    <a:pt x="130" y="289"/>
                    <a:pt x="150" y="281"/>
                    <a:pt x="171" y="274"/>
                  </a:cubicBezTo>
                  <a:cubicBezTo>
                    <a:pt x="193" y="258"/>
                    <a:pt x="219" y="247"/>
                    <a:pt x="243" y="231"/>
                  </a:cubicBezTo>
                  <a:cubicBezTo>
                    <a:pt x="267" y="216"/>
                    <a:pt x="287" y="195"/>
                    <a:pt x="315" y="188"/>
                  </a:cubicBezTo>
                  <a:cubicBezTo>
                    <a:pt x="330" y="177"/>
                    <a:pt x="342" y="163"/>
                    <a:pt x="358" y="154"/>
                  </a:cubicBezTo>
                  <a:cubicBezTo>
                    <a:pt x="373" y="146"/>
                    <a:pt x="388" y="142"/>
                    <a:pt x="401" y="130"/>
                  </a:cubicBezTo>
                  <a:cubicBezTo>
                    <a:pt x="408" y="124"/>
                    <a:pt x="413" y="117"/>
                    <a:pt x="420" y="111"/>
                  </a:cubicBezTo>
                  <a:cubicBezTo>
                    <a:pt x="429" y="104"/>
                    <a:pt x="449" y="92"/>
                    <a:pt x="449" y="92"/>
                  </a:cubicBezTo>
                  <a:cubicBezTo>
                    <a:pt x="461" y="55"/>
                    <a:pt x="458" y="46"/>
                    <a:pt x="454" y="0"/>
                  </a:cubicBezTo>
                  <a:cubicBezTo>
                    <a:pt x="417" y="26"/>
                    <a:pt x="394" y="67"/>
                    <a:pt x="348" y="82"/>
                  </a:cubicBezTo>
                  <a:cubicBezTo>
                    <a:pt x="339" y="88"/>
                    <a:pt x="328" y="93"/>
                    <a:pt x="320" y="101"/>
                  </a:cubicBezTo>
                  <a:cubicBezTo>
                    <a:pt x="315" y="106"/>
                    <a:pt x="311" y="112"/>
                    <a:pt x="305" y="116"/>
                  </a:cubicBezTo>
                  <a:cubicBezTo>
                    <a:pt x="278" y="137"/>
                    <a:pt x="247" y="149"/>
                    <a:pt x="219" y="168"/>
                  </a:cubicBezTo>
                  <a:cubicBezTo>
                    <a:pt x="204" y="178"/>
                    <a:pt x="193" y="193"/>
                    <a:pt x="176" y="202"/>
                  </a:cubicBezTo>
                  <a:cubicBezTo>
                    <a:pt x="156" y="212"/>
                    <a:pt x="137" y="223"/>
                    <a:pt x="118" y="236"/>
                  </a:cubicBezTo>
                  <a:cubicBezTo>
                    <a:pt x="80" y="262"/>
                    <a:pt x="40" y="282"/>
                    <a:pt x="3" y="308"/>
                  </a:cubicBezTo>
                  <a:cubicBezTo>
                    <a:pt x="0" y="310"/>
                    <a:pt x="9" y="305"/>
                    <a:pt x="12" y="303"/>
                  </a:cubicBezTo>
                  <a:close/>
                </a:path>
              </a:pathLst>
            </a:custGeom>
            <a:solidFill>
              <a:srgbClr val="FFFF99"/>
            </a:solidFill>
            <a:ln w="9525">
              <a:solidFill>
                <a:srgbClr val="000000"/>
              </a:solidFill>
              <a:round/>
              <a:headEnd/>
              <a:tailEnd/>
            </a:ln>
          </p:spPr>
          <p:txBody>
            <a:bodyPr/>
            <a:lstStyle/>
            <a:p>
              <a:endParaRPr lang="en-GB"/>
            </a:p>
          </p:txBody>
        </p:sp>
        <p:sp>
          <p:nvSpPr>
            <p:cNvPr id="326674" name="Freeform 7"/>
            <p:cNvSpPr>
              <a:spLocks/>
            </p:cNvSpPr>
            <p:nvPr/>
          </p:nvSpPr>
          <p:spPr bwMode="auto">
            <a:xfrm>
              <a:off x="2533" y="2223"/>
              <a:ext cx="404" cy="421"/>
            </a:xfrm>
            <a:custGeom>
              <a:avLst/>
              <a:gdLst>
                <a:gd name="T0" fmla="*/ 28 w 462"/>
                <a:gd name="T1" fmla="*/ 299 h 438"/>
                <a:gd name="T2" fmla="*/ 100 w 462"/>
                <a:gd name="T3" fmla="*/ 256 h 438"/>
                <a:gd name="T4" fmla="*/ 201 w 462"/>
                <a:gd name="T5" fmla="*/ 193 h 438"/>
                <a:gd name="T6" fmla="*/ 287 w 462"/>
                <a:gd name="T7" fmla="*/ 131 h 438"/>
                <a:gd name="T8" fmla="*/ 431 w 462"/>
                <a:gd name="T9" fmla="*/ 35 h 438"/>
                <a:gd name="T10" fmla="*/ 441 w 462"/>
                <a:gd name="T11" fmla="*/ 49 h 438"/>
                <a:gd name="T12" fmla="*/ 373 w 462"/>
                <a:gd name="T13" fmla="*/ 193 h 438"/>
                <a:gd name="T14" fmla="*/ 345 w 462"/>
                <a:gd name="T15" fmla="*/ 212 h 438"/>
                <a:gd name="T16" fmla="*/ 335 w 462"/>
                <a:gd name="T17" fmla="*/ 227 h 438"/>
                <a:gd name="T18" fmla="*/ 306 w 462"/>
                <a:gd name="T19" fmla="*/ 241 h 438"/>
                <a:gd name="T20" fmla="*/ 282 w 462"/>
                <a:gd name="T21" fmla="*/ 260 h 438"/>
                <a:gd name="T22" fmla="*/ 273 w 462"/>
                <a:gd name="T23" fmla="*/ 275 h 438"/>
                <a:gd name="T24" fmla="*/ 229 w 462"/>
                <a:gd name="T25" fmla="*/ 304 h 438"/>
                <a:gd name="T26" fmla="*/ 81 w 462"/>
                <a:gd name="T27" fmla="*/ 395 h 438"/>
                <a:gd name="T28" fmla="*/ 23 w 462"/>
                <a:gd name="T29" fmla="*/ 438 h 438"/>
                <a:gd name="T30" fmla="*/ 28 w 462"/>
                <a:gd name="T31" fmla="*/ 299 h 4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2"/>
                <a:gd name="T49" fmla="*/ 0 h 438"/>
                <a:gd name="T50" fmla="*/ 462 w 462"/>
                <a:gd name="T51" fmla="*/ 438 h 4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2" h="438">
                  <a:moveTo>
                    <a:pt x="28" y="299"/>
                  </a:moveTo>
                  <a:cubicBezTo>
                    <a:pt x="51" y="282"/>
                    <a:pt x="77" y="271"/>
                    <a:pt x="100" y="256"/>
                  </a:cubicBezTo>
                  <a:cubicBezTo>
                    <a:pt x="131" y="235"/>
                    <a:pt x="165" y="205"/>
                    <a:pt x="201" y="193"/>
                  </a:cubicBezTo>
                  <a:cubicBezTo>
                    <a:pt x="226" y="168"/>
                    <a:pt x="258" y="152"/>
                    <a:pt x="287" y="131"/>
                  </a:cubicBezTo>
                  <a:cubicBezTo>
                    <a:pt x="334" y="97"/>
                    <a:pt x="383" y="66"/>
                    <a:pt x="431" y="35"/>
                  </a:cubicBezTo>
                  <a:cubicBezTo>
                    <a:pt x="454" y="0"/>
                    <a:pt x="445" y="37"/>
                    <a:pt x="441" y="49"/>
                  </a:cubicBezTo>
                  <a:cubicBezTo>
                    <a:pt x="462" y="126"/>
                    <a:pt x="449" y="168"/>
                    <a:pt x="373" y="193"/>
                  </a:cubicBezTo>
                  <a:cubicBezTo>
                    <a:pt x="364" y="199"/>
                    <a:pt x="351" y="203"/>
                    <a:pt x="345" y="212"/>
                  </a:cubicBezTo>
                  <a:cubicBezTo>
                    <a:pt x="342" y="217"/>
                    <a:pt x="340" y="223"/>
                    <a:pt x="335" y="227"/>
                  </a:cubicBezTo>
                  <a:cubicBezTo>
                    <a:pt x="327" y="234"/>
                    <a:pt x="315" y="235"/>
                    <a:pt x="306" y="241"/>
                  </a:cubicBezTo>
                  <a:cubicBezTo>
                    <a:pt x="280" y="284"/>
                    <a:pt x="315" y="234"/>
                    <a:pt x="282" y="260"/>
                  </a:cubicBezTo>
                  <a:cubicBezTo>
                    <a:pt x="277" y="264"/>
                    <a:pt x="277" y="271"/>
                    <a:pt x="273" y="275"/>
                  </a:cubicBezTo>
                  <a:cubicBezTo>
                    <a:pt x="261" y="287"/>
                    <a:pt x="241" y="292"/>
                    <a:pt x="229" y="304"/>
                  </a:cubicBezTo>
                  <a:cubicBezTo>
                    <a:pt x="189" y="344"/>
                    <a:pt x="131" y="371"/>
                    <a:pt x="81" y="395"/>
                  </a:cubicBezTo>
                  <a:cubicBezTo>
                    <a:pt x="59" y="406"/>
                    <a:pt x="43" y="424"/>
                    <a:pt x="23" y="438"/>
                  </a:cubicBezTo>
                  <a:cubicBezTo>
                    <a:pt x="7" y="394"/>
                    <a:pt x="0" y="339"/>
                    <a:pt x="28" y="299"/>
                  </a:cubicBezTo>
                  <a:close/>
                </a:path>
              </a:pathLst>
            </a:custGeom>
            <a:solidFill>
              <a:srgbClr val="CCFFFF"/>
            </a:solidFill>
            <a:ln w="9525">
              <a:solidFill>
                <a:srgbClr val="000000"/>
              </a:solidFill>
              <a:round/>
              <a:headEnd/>
              <a:tailEnd/>
            </a:ln>
          </p:spPr>
          <p:txBody>
            <a:bodyPr/>
            <a:lstStyle/>
            <a:p>
              <a:endParaRPr lang="en-GB"/>
            </a:p>
          </p:txBody>
        </p:sp>
        <p:sp>
          <p:nvSpPr>
            <p:cNvPr id="326675" name="Freeform 8"/>
            <p:cNvSpPr>
              <a:spLocks/>
            </p:cNvSpPr>
            <p:nvPr/>
          </p:nvSpPr>
          <p:spPr bwMode="auto">
            <a:xfrm>
              <a:off x="2544" y="2173"/>
              <a:ext cx="378" cy="345"/>
            </a:xfrm>
            <a:custGeom>
              <a:avLst/>
              <a:gdLst>
                <a:gd name="T0" fmla="*/ 9 w 378"/>
                <a:gd name="T1" fmla="*/ 268 h 345"/>
                <a:gd name="T2" fmla="*/ 105 w 378"/>
                <a:gd name="T3" fmla="*/ 199 h 345"/>
                <a:gd name="T4" fmla="*/ 144 w 378"/>
                <a:gd name="T5" fmla="*/ 176 h 345"/>
                <a:gd name="T6" fmla="*/ 308 w 378"/>
                <a:gd name="T7" fmla="*/ 49 h 345"/>
                <a:gd name="T8" fmla="*/ 347 w 378"/>
                <a:gd name="T9" fmla="*/ 22 h 345"/>
                <a:gd name="T10" fmla="*/ 378 w 378"/>
                <a:gd name="T11" fmla="*/ 0 h 345"/>
                <a:gd name="T12" fmla="*/ 375 w 378"/>
                <a:gd name="T13" fmla="*/ 61 h 345"/>
                <a:gd name="T14" fmla="*/ 370 w 378"/>
                <a:gd name="T15" fmla="*/ 79 h 345"/>
                <a:gd name="T16" fmla="*/ 348 w 378"/>
                <a:gd name="T17" fmla="*/ 92 h 345"/>
                <a:gd name="T18" fmla="*/ 323 w 378"/>
                <a:gd name="T19" fmla="*/ 112 h 345"/>
                <a:gd name="T20" fmla="*/ 312 w 378"/>
                <a:gd name="T21" fmla="*/ 121 h 345"/>
                <a:gd name="T22" fmla="*/ 249 w 378"/>
                <a:gd name="T23" fmla="*/ 161 h 345"/>
                <a:gd name="T24" fmla="*/ 84 w 378"/>
                <a:gd name="T25" fmla="*/ 282 h 345"/>
                <a:gd name="T26" fmla="*/ 21 w 378"/>
                <a:gd name="T27" fmla="*/ 328 h 345"/>
                <a:gd name="T28" fmla="*/ 13 w 378"/>
                <a:gd name="T29" fmla="*/ 342 h 345"/>
                <a:gd name="T30" fmla="*/ 9 w 378"/>
                <a:gd name="T31" fmla="*/ 319 h 345"/>
                <a:gd name="T32" fmla="*/ 0 w 378"/>
                <a:gd name="T33" fmla="*/ 282 h 345"/>
                <a:gd name="T34" fmla="*/ 9 w 378"/>
                <a:gd name="T35" fmla="*/ 268 h 3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8"/>
                <a:gd name="T55" fmla="*/ 0 h 345"/>
                <a:gd name="T56" fmla="*/ 378 w 378"/>
                <a:gd name="T57" fmla="*/ 345 h 3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8" h="345">
                  <a:moveTo>
                    <a:pt x="9" y="268"/>
                  </a:moveTo>
                  <a:cubicBezTo>
                    <a:pt x="31" y="232"/>
                    <a:pt x="73" y="219"/>
                    <a:pt x="105" y="199"/>
                  </a:cubicBezTo>
                  <a:cubicBezTo>
                    <a:pt x="147" y="173"/>
                    <a:pt x="115" y="186"/>
                    <a:pt x="144" y="176"/>
                  </a:cubicBezTo>
                  <a:cubicBezTo>
                    <a:pt x="196" y="136"/>
                    <a:pt x="251" y="88"/>
                    <a:pt x="308" y="49"/>
                  </a:cubicBezTo>
                  <a:cubicBezTo>
                    <a:pt x="336" y="28"/>
                    <a:pt x="324" y="30"/>
                    <a:pt x="347" y="22"/>
                  </a:cubicBezTo>
                  <a:cubicBezTo>
                    <a:pt x="362" y="10"/>
                    <a:pt x="374" y="19"/>
                    <a:pt x="378" y="0"/>
                  </a:cubicBezTo>
                  <a:cubicBezTo>
                    <a:pt x="377" y="20"/>
                    <a:pt x="376" y="40"/>
                    <a:pt x="375" y="61"/>
                  </a:cubicBezTo>
                  <a:cubicBezTo>
                    <a:pt x="374" y="67"/>
                    <a:pt x="375" y="75"/>
                    <a:pt x="370" y="79"/>
                  </a:cubicBezTo>
                  <a:cubicBezTo>
                    <a:pt x="363" y="86"/>
                    <a:pt x="357" y="90"/>
                    <a:pt x="348" y="92"/>
                  </a:cubicBezTo>
                  <a:cubicBezTo>
                    <a:pt x="338" y="96"/>
                    <a:pt x="332" y="106"/>
                    <a:pt x="323" y="112"/>
                  </a:cubicBezTo>
                  <a:cubicBezTo>
                    <a:pt x="319" y="115"/>
                    <a:pt x="312" y="121"/>
                    <a:pt x="312" y="121"/>
                  </a:cubicBezTo>
                  <a:cubicBezTo>
                    <a:pt x="291" y="137"/>
                    <a:pt x="272" y="154"/>
                    <a:pt x="249" y="161"/>
                  </a:cubicBezTo>
                  <a:cubicBezTo>
                    <a:pt x="197" y="201"/>
                    <a:pt x="143" y="260"/>
                    <a:pt x="84" y="282"/>
                  </a:cubicBezTo>
                  <a:cubicBezTo>
                    <a:pt x="63" y="297"/>
                    <a:pt x="43" y="313"/>
                    <a:pt x="21" y="328"/>
                  </a:cubicBezTo>
                  <a:cubicBezTo>
                    <a:pt x="18" y="333"/>
                    <a:pt x="18" y="345"/>
                    <a:pt x="13" y="342"/>
                  </a:cubicBezTo>
                  <a:cubicBezTo>
                    <a:pt x="7" y="338"/>
                    <a:pt x="11" y="327"/>
                    <a:pt x="9" y="319"/>
                  </a:cubicBezTo>
                  <a:cubicBezTo>
                    <a:pt x="6" y="307"/>
                    <a:pt x="0" y="282"/>
                    <a:pt x="0" y="282"/>
                  </a:cubicBezTo>
                  <a:cubicBezTo>
                    <a:pt x="5" y="266"/>
                    <a:pt x="0" y="268"/>
                    <a:pt x="9" y="268"/>
                  </a:cubicBezTo>
                  <a:close/>
                </a:path>
              </a:pathLst>
            </a:custGeom>
            <a:solidFill>
              <a:srgbClr val="FFFFCC"/>
            </a:solidFill>
            <a:ln w="9525">
              <a:solidFill>
                <a:srgbClr val="000000"/>
              </a:solidFill>
              <a:round/>
              <a:headEnd/>
              <a:tailEnd/>
            </a:ln>
          </p:spPr>
          <p:txBody>
            <a:bodyPr/>
            <a:lstStyle/>
            <a:p>
              <a:endParaRPr lang="en-GB"/>
            </a:p>
          </p:txBody>
        </p:sp>
        <p:sp>
          <p:nvSpPr>
            <p:cNvPr id="326676" name="Freeform 9"/>
            <p:cNvSpPr>
              <a:spLocks/>
            </p:cNvSpPr>
            <p:nvPr/>
          </p:nvSpPr>
          <p:spPr bwMode="auto">
            <a:xfrm>
              <a:off x="1356" y="2514"/>
              <a:ext cx="1196" cy="526"/>
            </a:xfrm>
            <a:custGeom>
              <a:avLst/>
              <a:gdLst>
                <a:gd name="T0" fmla="*/ 2 w 1365"/>
                <a:gd name="T1" fmla="*/ 386 h 547"/>
                <a:gd name="T2" fmla="*/ 7 w 1365"/>
                <a:gd name="T3" fmla="*/ 534 h 547"/>
                <a:gd name="T4" fmla="*/ 405 w 1365"/>
                <a:gd name="T5" fmla="*/ 539 h 547"/>
                <a:gd name="T6" fmla="*/ 803 w 1365"/>
                <a:gd name="T7" fmla="*/ 530 h 547"/>
                <a:gd name="T8" fmla="*/ 933 w 1365"/>
                <a:gd name="T9" fmla="*/ 462 h 547"/>
                <a:gd name="T10" fmla="*/ 991 w 1365"/>
                <a:gd name="T11" fmla="*/ 424 h 547"/>
                <a:gd name="T12" fmla="*/ 1087 w 1365"/>
                <a:gd name="T13" fmla="*/ 352 h 547"/>
                <a:gd name="T14" fmla="*/ 1130 w 1365"/>
                <a:gd name="T15" fmla="*/ 323 h 547"/>
                <a:gd name="T16" fmla="*/ 1144 w 1365"/>
                <a:gd name="T17" fmla="*/ 314 h 547"/>
                <a:gd name="T18" fmla="*/ 1183 w 1365"/>
                <a:gd name="T19" fmla="*/ 280 h 547"/>
                <a:gd name="T20" fmla="*/ 1264 w 1365"/>
                <a:gd name="T21" fmla="*/ 227 h 547"/>
                <a:gd name="T22" fmla="*/ 1336 w 1365"/>
                <a:gd name="T23" fmla="*/ 179 h 547"/>
                <a:gd name="T24" fmla="*/ 1365 w 1365"/>
                <a:gd name="T25" fmla="*/ 136 h 547"/>
                <a:gd name="T26" fmla="*/ 1360 w 1365"/>
                <a:gd name="T27" fmla="*/ 6 h 547"/>
                <a:gd name="T28" fmla="*/ 1351 w 1365"/>
                <a:gd name="T29" fmla="*/ 21 h 547"/>
                <a:gd name="T30" fmla="*/ 1336 w 1365"/>
                <a:gd name="T31" fmla="*/ 26 h 547"/>
                <a:gd name="T32" fmla="*/ 1235 w 1365"/>
                <a:gd name="T33" fmla="*/ 93 h 547"/>
                <a:gd name="T34" fmla="*/ 1163 w 1365"/>
                <a:gd name="T35" fmla="*/ 136 h 547"/>
                <a:gd name="T36" fmla="*/ 1091 w 1365"/>
                <a:gd name="T37" fmla="*/ 179 h 547"/>
                <a:gd name="T38" fmla="*/ 1039 w 1365"/>
                <a:gd name="T39" fmla="*/ 222 h 547"/>
                <a:gd name="T40" fmla="*/ 952 w 1365"/>
                <a:gd name="T41" fmla="*/ 275 h 547"/>
                <a:gd name="T42" fmla="*/ 880 w 1365"/>
                <a:gd name="T43" fmla="*/ 318 h 547"/>
                <a:gd name="T44" fmla="*/ 823 w 1365"/>
                <a:gd name="T45" fmla="*/ 357 h 547"/>
                <a:gd name="T46" fmla="*/ 698 w 1365"/>
                <a:gd name="T47" fmla="*/ 395 h 547"/>
                <a:gd name="T48" fmla="*/ 515 w 1365"/>
                <a:gd name="T49" fmla="*/ 390 h 547"/>
                <a:gd name="T50" fmla="*/ 117 w 1365"/>
                <a:gd name="T51" fmla="*/ 386 h 547"/>
                <a:gd name="T52" fmla="*/ 2 w 1365"/>
                <a:gd name="T53" fmla="*/ 386 h 5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65"/>
                <a:gd name="T82" fmla="*/ 0 h 547"/>
                <a:gd name="T83" fmla="*/ 1365 w 1365"/>
                <a:gd name="T84" fmla="*/ 547 h 5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65" h="547">
                  <a:moveTo>
                    <a:pt x="2" y="386"/>
                  </a:moveTo>
                  <a:cubicBezTo>
                    <a:pt x="6" y="436"/>
                    <a:pt x="12" y="484"/>
                    <a:pt x="7" y="534"/>
                  </a:cubicBezTo>
                  <a:cubicBezTo>
                    <a:pt x="155" y="547"/>
                    <a:pt x="208" y="542"/>
                    <a:pt x="405" y="539"/>
                  </a:cubicBezTo>
                  <a:cubicBezTo>
                    <a:pt x="538" y="534"/>
                    <a:pt x="670" y="537"/>
                    <a:pt x="803" y="530"/>
                  </a:cubicBezTo>
                  <a:cubicBezTo>
                    <a:pt x="834" y="528"/>
                    <a:pt x="900" y="474"/>
                    <a:pt x="933" y="462"/>
                  </a:cubicBezTo>
                  <a:cubicBezTo>
                    <a:pt x="950" y="445"/>
                    <a:pt x="968" y="432"/>
                    <a:pt x="991" y="424"/>
                  </a:cubicBezTo>
                  <a:cubicBezTo>
                    <a:pt x="1019" y="396"/>
                    <a:pt x="1055" y="374"/>
                    <a:pt x="1087" y="352"/>
                  </a:cubicBezTo>
                  <a:cubicBezTo>
                    <a:pt x="1101" y="342"/>
                    <a:pt x="1116" y="332"/>
                    <a:pt x="1130" y="323"/>
                  </a:cubicBezTo>
                  <a:cubicBezTo>
                    <a:pt x="1135" y="320"/>
                    <a:pt x="1144" y="314"/>
                    <a:pt x="1144" y="314"/>
                  </a:cubicBezTo>
                  <a:cubicBezTo>
                    <a:pt x="1154" y="300"/>
                    <a:pt x="1183" y="280"/>
                    <a:pt x="1183" y="280"/>
                  </a:cubicBezTo>
                  <a:cubicBezTo>
                    <a:pt x="1199" y="255"/>
                    <a:pt x="1236" y="240"/>
                    <a:pt x="1264" y="227"/>
                  </a:cubicBezTo>
                  <a:cubicBezTo>
                    <a:pt x="1285" y="217"/>
                    <a:pt x="1319" y="196"/>
                    <a:pt x="1336" y="179"/>
                  </a:cubicBezTo>
                  <a:cubicBezTo>
                    <a:pt x="1348" y="167"/>
                    <a:pt x="1355" y="149"/>
                    <a:pt x="1365" y="136"/>
                  </a:cubicBezTo>
                  <a:cubicBezTo>
                    <a:pt x="1363" y="93"/>
                    <a:pt x="1365" y="49"/>
                    <a:pt x="1360" y="6"/>
                  </a:cubicBezTo>
                  <a:cubicBezTo>
                    <a:pt x="1359" y="0"/>
                    <a:pt x="1355" y="17"/>
                    <a:pt x="1351" y="21"/>
                  </a:cubicBezTo>
                  <a:cubicBezTo>
                    <a:pt x="1347" y="24"/>
                    <a:pt x="1341" y="24"/>
                    <a:pt x="1336" y="26"/>
                  </a:cubicBezTo>
                  <a:cubicBezTo>
                    <a:pt x="1311" y="51"/>
                    <a:pt x="1269" y="82"/>
                    <a:pt x="1235" y="93"/>
                  </a:cubicBezTo>
                  <a:cubicBezTo>
                    <a:pt x="1216" y="112"/>
                    <a:pt x="1189" y="127"/>
                    <a:pt x="1163" y="136"/>
                  </a:cubicBezTo>
                  <a:cubicBezTo>
                    <a:pt x="1141" y="152"/>
                    <a:pt x="1115" y="165"/>
                    <a:pt x="1091" y="179"/>
                  </a:cubicBezTo>
                  <a:cubicBezTo>
                    <a:pt x="1078" y="200"/>
                    <a:pt x="1060" y="208"/>
                    <a:pt x="1039" y="222"/>
                  </a:cubicBezTo>
                  <a:cubicBezTo>
                    <a:pt x="1011" y="241"/>
                    <a:pt x="984" y="264"/>
                    <a:pt x="952" y="275"/>
                  </a:cubicBezTo>
                  <a:cubicBezTo>
                    <a:pt x="930" y="291"/>
                    <a:pt x="899" y="302"/>
                    <a:pt x="880" y="318"/>
                  </a:cubicBezTo>
                  <a:cubicBezTo>
                    <a:pt x="861" y="334"/>
                    <a:pt x="847" y="349"/>
                    <a:pt x="823" y="357"/>
                  </a:cubicBezTo>
                  <a:cubicBezTo>
                    <a:pt x="783" y="394"/>
                    <a:pt x="755" y="391"/>
                    <a:pt x="698" y="395"/>
                  </a:cubicBezTo>
                  <a:cubicBezTo>
                    <a:pt x="628" y="389"/>
                    <a:pt x="589" y="387"/>
                    <a:pt x="515" y="390"/>
                  </a:cubicBezTo>
                  <a:cubicBezTo>
                    <a:pt x="382" y="389"/>
                    <a:pt x="250" y="386"/>
                    <a:pt x="117" y="386"/>
                  </a:cubicBezTo>
                  <a:cubicBezTo>
                    <a:pt x="0" y="386"/>
                    <a:pt x="36" y="413"/>
                    <a:pt x="2" y="386"/>
                  </a:cubicBezTo>
                  <a:close/>
                </a:path>
              </a:pathLst>
            </a:custGeom>
            <a:solidFill>
              <a:srgbClr val="6699FF"/>
            </a:solidFill>
            <a:ln w="9525">
              <a:solidFill>
                <a:srgbClr val="000000"/>
              </a:solidFill>
              <a:round/>
              <a:headEnd/>
              <a:tailEnd/>
            </a:ln>
          </p:spPr>
          <p:txBody>
            <a:bodyPr/>
            <a:lstStyle/>
            <a:p>
              <a:endParaRPr lang="en-GB"/>
            </a:p>
          </p:txBody>
        </p:sp>
        <p:sp>
          <p:nvSpPr>
            <p:cNvPr id="326677" name="Rectangle 10"/>
            <p:cNvSpPr>
              <a:spLocks noChangeArrowheads="1"/>
            </p:cNvSpPr>
            <p:nvPr/>
          </p:nvSpPr>
          <p:spPr bwMode="auto">
            <a:xfrm>
              <a:off x="823" y="2889"/>
              <a:ext cx="535" cy="143"/>
            </a:xfrm>
            <a:prstGeom prst="rect">
              <a:avLst/>
            </a:prstGeom>
            <a:solidFill>
              <a:srgbClr val="FFFFCC"/>
            </a:solidFill>
            <a:ln w="9525">
              <a:solidFill>
                <a:srgbClr val="000000"/>
              </a:solidFill>
              <a:miter lim="800000"/>
              <a:headEnd/>
              <a:tailEnd/>
            </a:ln>
          </p:spPr>
          <p:txBody>
            <a:bodyPr wrap="none" anchor="ctr"/>
            <a:lstStyle/>
            <a:p>
              <a:pPr algn="r" eaLnBrk="1" hangingPunct="1">
                <a:spcBef>
                  <a:spcPct val="0"/>
                </a:spcBef>
              </a:pPr>
              <a:endParaRPr lang="en-GB" sz="1800">
                <a:latin typeface="Arial" charset="0"/>
              </a:endParaRPr>
            </a:p>
          </p:txBody>
        </p:sp>
        <p:sp>
          <p:nvSpPr>
            <p:cNvPr id="326678" name="Rectangle 11"/>
            <p:cNvSpPr>
              <a:spLocks noChangeArrowheads="1"/>
            </p:cNvSpPr>
            <p:nvPr/>
          </p:nvSpPr>
          <p:spPr bwMode="auto">
            <a:xfrm>
              <a:off x="297" y="2885"/>
              <a:ext cx="526" cy="147"/>
            </a:xfrm>
            <a:prstGeom prst="rect">
              <a:avLst/>
            </a:prstGeom>
            <a:solidFill>
              <a:srgbClr val="CCECFF"/>
            </a:solidFill>
            <a:ln w="9525">
              <a:solidFill>
                <a:srgbClr val="000000"/>
              </a:solidFill>
              <a:miter lim="800000"/>
              <a:headEnd/>
              <a:tailEnd/>
            </a:ln>
          </p:spPr>
          <p:txBody>
            <a:bodyPr wrap="none" anchor="ctr"/>
            <a:lstStyle/>
            <a:p>
              <a:pPr algn="r" eaLnBrk="1" hangingPunct="1">
                <a:spcBef>
                  <a:spcPct val="0"/>
                </a:spcBef>
              </a:pPr>
              <a:endParaRPr lang="en-GB" sz="1800">
                <a:latin typeface="Arial" charset="0"/>
              </a:endParaRPr>
            </a:p>
          </p:txBody>
        </p:sp>
        <p:sp>
          <p:nvSpPr>
            <p:cNvPr id="326679" name="Rectangle 12"/>
            <p:cNvSpPr>
              <a:spLocks noChangeArrowheads="1"/>
            </p:cNvSpPr>
            <p:nvPr/>
          </p:nvSpPr>
          <p:spPr bwMode="auto">
            <a:xfrm>
              <a:off x="823" y="2806"/>
              <a:ext cx="535" cy="79"/>
            </a:xfrm>
            <a:prstGeom prst="rect">
              <a:avLst/>
            </a:prstGeom>
            <a:solidFill>
              <a:srgbClr val="FFCC99"/>
            </a:solidFill>
            <a:ln w="9525">
              <a:solidFill>
                <a:srgbClr val="000000"/>
              </a:solidFill>
              <a:miter lim="800000"/>
              <a:headEnd/>
              <a:tailEnd/>
            </a:ln>
          </p:spPr>
          <p:txBody>
            <a:bodyPr wrap="none" anchor="ctr"/>
            <a:lstStyle/>
            <a:p>
              <a:pPr algn="r" eaLnBrk="1" hangingPunct="1">
                <a:spcBef>
                  <a:spcPct val="0"/>
                </a:spcBef>
              </a:pPr>
              <a:endParaRPr lang="en-GB" sz="1800">
                <a:latin typeface="Arial" charset="0"/>
              </a:endParaRPr>
            </a:p>
          </p:txBody>
        </p:sp>
        <p:sp>
          <p:nvSpPr>
            <p:cNvPr id="326680" name="Rectangle 13"/>
            <p:cNvSpPr>
              <a:spLocks noChangeArrowheads="1"/>
            </p:cNvSpPr>
            <p:nvPr/>
          </p:nvSpPr>
          <p:spPr bwMode="auto">
            <a:xfrm>
              <a:off x="292" y="2806"/>
              <a:ext cx="531" cy="79"/>
            </a:xfrm>
            <a:prstGeom prst="rect">
              <a:avLst/>
            </a:prstGeom>
            <a:solidFill>
              <a:srgbClr val="CCFFFF"/>
            </a:solidFill>
            <a:ln w="9525">
              <a:solidFill>
                <a:srgbClr val="000000"/>
              </a:solidFill>
              <a:miter lim="800000"/>
              <a:headEnd/>
              <a:tailEnd/>
            </a:ln>
          </p:spPr>
          <p:txBody>
            <a:bodyPr wrap="none" anchor="ctr"/>
            <a:lstStyle/>
            <a:p>
              <a:pPr algn="r" eaLnBrk="1" hangingPunct="1">
                <a:spcBef>
                  <a:spcPct val="0"/>
                </a:spcBef>
              </a:pPr>
              <a:endParaRPr lang="en-GB" sz="1800">
                <a:latin typeface="Arial" charset="0"/>
              </a:endParaRPr>
            </a:p>
          </p:txBody>
        </p:sp>
        <p:sp>
          <p:nvSpPr>
            <p:cNvPr id="326681" name="Freeform 14"/>
            <p:cNvSpPr>
              <a:spLocks/>
            </p:cNvSpPr>
            <p:nvPr/>
          </p:nvSpPr>
          <p:spPr bwMode="auto">
            <a:xfrm>
              <a:off x="1354" y="2448"/>
              <a:ext cx="1202" cy="454"/>
            </a:xfrm>
            <a:custGeom>
              <a:avLst/>
              <a:gdLst>
                <a:gd name="T0" fmla="*/ 3 w 1202"/>
                <a:gd name="T1" fmla="*/ 363 h 454"/>
                <a:gd name="T2" fmla="*/ 378 w 1202"/>
                <a:gd name="T3" fmla="*/ 358 h 454"/>
                <a:gd name="T4" fmla="*/ 436 w 1202"/>
                <a:gd name="T5" fmla="*/ 353 h 454"/>
                <a:gd name="T6" fmla="*/ 719 w 1202"/>
                <a:gd name="T7" fmla="*/ 348 h 454"/>
                <a:gd name="T8" fmla="*/ 731 w 1202"/>
                <a:gd name="T9" fmla="*/ 340 h 454"/>
                <a:gd name="T10" fmla="*/ 870 w 1202"/>
                <a:gd name="T11" fmla="*/ 247 h 454"/>
                <a:gd name="T12" fmla="*/ 895 w 1202"/>
                <a:gd name="T13" fmla="*/ 229 h 454"/>
                <a:gd name="T14" fmla="*/ 904 w 1202"/>
                <a:gd name="T15" fmla="*/ 214 h 454"/>
                <a:gd name="T16" fmla="*/ 929 w 1202"/>
                <a:gd name="T17" fmla="*/ 196 h 454"/>
                <a:gd name="T18" fmla="*/ 963 w 1202"/>
                <a:gd name="T19" fmla="*/ 160 h 454"/>
                <a:gd name="T20" fmla="*/ 971 w 1202"/>
                <a:gd name="T21" fmla="*/ 145 h 454"/>
                <a:gd name="T22" fmla="*/ 997 w 1202"/>
                <a:gd name="T23" fmla="*/ 137 h 454"/>
                <a:gd name="T24" fmla="*/ 1060 w 1202"/>
                <a:gd name="T25" fmla="*/ 109 h 454"/>
                <a:gd name="T26" fmla="*/ 1123 w 1202"/>
                <a:gd name="T27" fmla="*/ 62 h 454"/>
                <a:gd name="T28" fmla="*/ 1148 w 1202"/>
                <a:gd name="T29" fmla="*/ 48 h 454"/>
                <a:gd name="T30" fmla="*/ 1194 w 1202"/>
                <a:gd name="T31" fmla="*/ 0 h 454"/>
                <a:gd name="T32" fmla="*/ 1199 w 1202"/>
                <a:gd name="T33" fmla="*/ 25 h 454"/>
                <a:gd name="T34" fmla="*/ 1199 w 1202"/>
                <a:gd name="T35" fmla="*/ 66 h 454"/>
                <a:gd name="T36" fmla="*/ 1152 w 1202"/>
                <a:gd name="T37" fmla="*/ 104 h 454"/>
                <a:gd name="T38" fmla="*/ 1105 w 1202"/>
                <a:gd name="T39" fmla="*/ 140 h 454"/>
                <a:gd name="T40" fmla="*/ 979 w 1202"/>
                <a:gd name="T41" fmla="*/ 233 h 454"/>
                <a:gd name="T42" fmla="*/ 920 w 1202"/>
                <a:gd name="T43" fmla="*/ 270 h 454"/>
                <a:gd name="T44" fmla="*/ 887 w 1202"/>
                <a:gd name="T45" fmla="*/ 293 h 454"/>
                <a:gd name="T46" fmla="*/ 815 w 1202"/>
                <a:gd name="T47" fmla="*/ 344 h 454"/>
                <a:gd name="T48" fmla="*/ 714 w 1202"/>
                <a:gd name="T49" fmla="*/ 417 h 454"/>
                <a:gd name="T50" fmla="*/ 663 w 1202"/>
                <a:gd name="T51" fmla="*/ 445 h 454"/>
                <a:gd name="T52" fmla="*/ 550 w 1202"/>
                <a:gd name="T53" fmla="*/ 437 h 454"/>
                <a:gd name="T54" fmla="*/ 268 w 1202"/>
                <a:gd name="T55" fmla="*/ 445 h 454"/>
                <a:gd name="T56" fmla="*/ 71 w 1202"/>
                <a:gd name="T57" fmla="*/ 441 h 454"/>
                <a:gd name="T58" fmla="*/ 5 w 1202"/>
                <a:gd name="T59" fmla="*/ 421 h 454"/>
                <a:gd name="T60" fmla="*/ 5 w 1202"/>
                <a:gd name="T61" fmla="*/ 393 h 454"/>
                <a:gd name="T62" fmla="*/ 5 w 1202"/>
                <a:gd name="T63" fmla="*/ 375 h 454"/>
                <a:gd name="T64" fmla="*/ 6 w 1202"/>
                <a:gd name="T65" fmla="*/ 360 h 454"/>
                <a:gd name="T66" fmla="*/ 5 w 1202"/>
                <a:gd name="T67" fmla="*/ 360 h 454"/>
                <a:gd name="T68" fmla="*/ 3 w 1202"/>
                <a:gd name="T69" fmla="*/ 363 h 4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2"/>
                <a:gd name="T106" fmla="*/ 0 h 454"/>
                <a:gd name="T107" fmla="*/ 1202 w 1202"/>
                <a:gd name="T108" fmla="*/ 454 h 4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2" h="454">
                  <a:moveTo>
                    <a:pt x="3" y="363"/>
                  </a:moveTo>
                  <a:cubicBezTo>
                    <a:pt x="43" y="347"/>
                    <a:pt x="323" y="360"/>
                    <a:pt x="378" y="358"/>
                  </a:cubicBezTo>
                  <a:cubicBezTo>
                    <a:pt x="397" y="356"/>
                    <a:pt x="417" y="354"/>
                    <a:pt x="436" y="353"/>
                  </a:cubicBezTo>
                  <a:cubicBezTo>
                    <a:pt x="530" y="350"/>
                    <a:pt x="625" y="352"/>
                    <a:pt x="719" y="348"/>
                  </a:cubicBezTo>
                  <a:cubicBezTo>
                    <a:pt x="724" y="348"/>
                    <a:pt x="727" y="341"/>
                    <a:pt x="731" y="340"/>
                  </a:cubicBezTo>
                  <a:cubicBezTo>
                    <a:pt x="782" y="315"/>
                    <a:pt x="819" y="266"/>
                    <a:pt x="870" y="247"/>
                  </a:cubicBezTo>
                  <a:cubicBezTo>
                    <a:pt x="878" y="241"/>
                    <a:pt x="890" y="238"/>
                    <a:pt x="895" y="229"/>
                  </a:cubicBezTo>
                  <a:cubicBezTo>
                    <a:pt x="898" y="224"/>
                    <a:pt x="899" y="218"/>
                    <a:pt x="904" y="214"/>
                  </a:cubicBezTo>
                  <a:cubicBezTo>
                    <a:pt x="912" y="207"/>
                    <a:pt x="929" y="196"/>
                    <a:pt x="929" y="196"/>
                  </a:cubicBezTo>
                  <a:cubicBezTo>
                    <a:pt x="939" y="180"/>
                    <a:pt x="951" y="174"/>
                    <a:pt x="963" y="160"/>
                  </a:cubicBezTo>
                  <a:cubicBezTo>
                    <a:pt x="966" y="155"/>
                    <a:pt x="967" y="149"/>
                    <a:pt x="971" y="145"/>
                  </a:cubicBezTo>
                  <a:cubicBezTo>
                    <a:pt x="974" y="142"/>
                    <a:pt x="993" y="138"/>
                    <a:pt x="997" y="137"/>
                  </a:cubicBezTo>
                  <a:cubicBezTo>
                    <a:pt x="1019" y="129"/>
                    <a:pt x="1038" y="116"/>
                    <a:pt x="1060" y="109"/>
                  </a:cubicBezTo>
                  <a:cubicBezTo>
                    <a:pt x="1077" y="87"/>
                    <a:pt x="1098" y="71"/>
                    <a:pt x="1123" y="62"/>
                  </a:cubicBezTo>
                  <a:cubicBezTo>
                    <a:pt x="1131" y="57"/>
                    <a:pt x="1141" y="55"/>
                    <a:pt x="1148" y="48"/>
                  </a:cubicBezTo>
                  <a:cubicBezTo>
                    <a:pt x="1161" y="36"/>
                    <a:pt x="1177" y="12"/>
                    <a:pt x="1194" y="0"/>
                  </a:cubicBezTo>
                  <a:cubicBezTo>
                    <a:pt x="1200" y="15"/>
                    <a:pt x="1200" y="13"/>
                    <a:pt x="1199" y="25"/>
                  </a:cubicBezTo>
                  <a:cubicBezTo>
                    <a:pt x="1200" y="36"/>
                    <a:pt x="1202" y="45"/>
                    <a:pt x="1199" y="66"/>
                  </a:cubicBezTo>
                  <a:cubicBezTo>
                    <a:pt x="1190" y="80"/>
                    <a:pt x="1152" y="104"/>
                    <a:pt x="1152" y="104"/>
                  </a:cubicBezTo>
                  <a:cubicBezTo>
                    <a:pt x="1141" y="122"/>
                    <a:pt x="1122" y="128"/>
                    <a:pt x="1105" y="140"/>
                  </a:cubicBezTo>
                  <a:cubicBezTo>
                    <a:pt x="1063" y="171"/>
                    <a:pt x="1021" y="202"/>
                    <a:pt x="979" y="233"/>
                  </a:cubicBezTo>
                  <a:cubicBezTo>
                    <a:pt x="960" y="246"/>
                    <a:pt x="940" y="259"/>
                    <a:pt x="920" y="270"/>
                  </a:cubicBezTo>
                  <a:cubicBezTo>
                    <a:pt x="909" y="277"/>
                    <a:pt x="887" y="293"/>
                    <a:pt x="887" y="293"/>
                  </a:cubicBezTo>
                  <a:cubicBezTo>
                    <a:pt x="870" y="319"/>
                    <a:pt x="840" y="330"/>
                    <a:pt x="815" y="344"/>
                  </a:cubicBezTo>
                  <a:cubicBezTo>
                    <a:pt x="784" y="364"/>
                    <a:pt x="748" y="407"/>
                    <a:pt x="714" y="417"/>
                  </a:cubicBezTo>
                  <a:cubicBezTo>
                    <a:pt x="692" y="435"/>
                    <a:pt x="687" y="437"/>
                    <a:pt x="663" y="445"/>
                  </a:cubicBezTo>
                  <a:cubicBezTo>
                    <a:pt x="626" y="443"/>
                    <a:pt x="588" y="436"/>
                    <a:pt x="550" y="437"/>
                  </a:cubicBezTo>
                  <a:cubicBezTo>
                    <a:pt x="456" y="438"/>
                    <a:pt x="268" y="445"/>
                    <a:pt x="268" y="445"/>
                  </a:cubicBezTo>
                  <a:cubicBezTo>
                    <a:pt x="202" y="443"/>
                    <a:pt x="136" y="442"/>
                    <a:pt x="71" y="441"/>
                  </a:cubicBezTo>
                  <a:cubicBezTo>
                    <a:pt x="7" y="439"/>
                    <a:pt x="23" y="454"/>
                    <a:pt x="5" y="421"/>
                  </a:cubicBezTo>
                  <a:cubicBezTo>
                    <a:pt x="6" y="408"/>
                    <a:pt x="8" y="405"/>
                    <a:pt x="5" y="393"/>
                  </a:cubicBezTo>
                  <a:cubicBezTo>
                    <a:pt x="4" y="387"/>
                    <a:pt x="7" y="381"/>
                    <a:pt x="5" y="375"/>
                  </a:cubicBezTo>
                  <a:cubicBezTo>
                    <a:pt x="4" y="371"/>
                    <a:pt x="2" y="358"/>
                    <a:pt x="6" y="360"/>
                  </a:cubicBezTo>
                  <a:cubicBezTo>
                    <a:pt x="11" y="362"/>
                    <a:pt x="0" y="358"/>
                    <a:pt x="5" y="360"/>
                  </a:cubicBezTo>
                  <a:cubicBezTo>
                    <a:pt x="10" y="376"/>
                    <a:pt x="3" y="376"/>
                    <a:pt x="3" y="363"/>
                  </a:cubicBezTo>
                  <a:close/>
                </a:path>
              </a:pathLst>
            </a:custGeom>
            <a:solidFill>
              <a:srgbClr val="66CCFF"/>
            </a:solidFill>
            <a:ln w="9525">
              <a:solidFill>
                <a:srgbClr val="000000"/>
              </a:solidFill>
              <a:round/>
              <a:headEnd/>
              <a:tailEnd/>
            </a:ln>
          </p:spPr>
          <p:txBody>
            <a:bodyPr/>
            <a:lstStyle/>
            <a:p>
              <a:endParaRPr lang="en-GB"/>
            </a:p>
          </p:txBody>
        </p:sp>
        <p:sp>
          <p:nvSpPr>
            <p:cNvPr id="326682" name="Freeform 15"/>
            <p:cNvSpPr>
              <a:spLocks/>
            </p:cNvSpPr>
            <p:nvPr/>
          </p:nvSpPr>
          <p:spPr bwMode="auto">
            <a:xfrm>
              <a:off x="299" y="1871"/>
              <a:ext cx="1702" cy="939"/>
            </a:xfrm>
            <a:custGeom>
              <a:avLst/>
              <a:gdLst>
                <a:gd name="T0" fmla="*/ 0 w 1702"/>
                <a:gd name="T1" fmla="*/ 930 h 939"/>
                <a:gd name="T2" fmla="*/ 119 w 1702"/>
                <a:gd name="T3" fmla="*/ 839 h 939"/>
                <a:gd name="T4" fmla="*/ 418 w 1702"/>
                <a:gd name="T5" fmla="*/ 623 h 939"/>
                <a:gd name="T6" fmla="*/ 556 w 1702"/>
                <a:gd name="T7" fmla="*/ 527 h 939"/>
                <a:gd name="T8" fmla="*/ 733 w 1702"/>
                <a:gd name="T9" fmla="*/ 398 h 939"/>
                <a:gd name="T10" fmla="*/ 902 w 1702"/>
                <a:gd name="T11" fmla="*/ 277 h 939"/>
                <a:gd name="T12" fmla="*/ 1293 w 1702"/>
                <a:gd name="T13" fmla="*/ 0 h 939"/>
                <a:gd name="T14" fmla="*/ 1412 w 1702"/>
                <a:gd name="T15" fmla="*/ 2 h 939"/>
                <a:gd name="T16" fmla="*/ 1702 w 1702"/>
                <a:gd name="T17" fmla="*/ 7 h 939"/>
                <a:gd name="T18" fmla="*/ 1654 w 1702"/>
                <a:gd name="T19" fmla="*/ 63 h 939"/>
                <a:gd name="T20" fmla="*/ 1638 w 1702"/>
                <a:gd name="T21" fmla="*/ 98 h 939"/>
                <a:gd name="T22" fmla="*/ 1538 w 1702"/>
                <a:gd name="T23" fmla="*/ 127 h 939"/>
                <a:gd name="T24" fmla="*/ 1527 w 1702"/>
                <a:gd name="T25" fmla="*/ 144 h 939"/>
                <a:gd name="T26" fmla="*/ 1512 w 1702"/>
                <a:gd name="T27" fmla="*/ 156 h 939"/>
                <a:gd name="T28" fmla="*/ 1486 w 1702"/>
                <a:gd name="T29" fmla="*/ 179 h 939"/>
                <a:gd name="T30" fmla="*/ 1438 w 1702"/>
                <a:gd name="T31" fmla="*/ 265 h 939"/>
                <a:gd name="T32" fmla="*/ 1428 w 1702"/>
                <a:gd name="T33" fmla="*/ 300 h 939"/>
                <a:gd name="T34" fmla="*/ 1391 w 1702"/>
                <a:gd name="T35" fmla="*/ 323 h 939"/>
                <a:gd name="T36" fmla="*/ 1249 w 1702"/>
                <a:gd name="T37" fmla="*/ 352 h 939"/>
                <a:gd name="T38" fmla="*/ 1247 w 1702"/>
                <a:gd name="T39" fmla="*/ 353 h 939"/>
                <a:gd name="T40" fmla="*/ 1145 w 1702"/>
                <a:gd name="T41" fmla="*/ 377 h 939"/>
                <a:gd name="T42" fmla="*/ 1127 w 1702"/>
                <a:gd name="T43" fmla="*/ 377 h 939"/>
                <a:gd name="T44" fmla="*/ 1121 w 1702"/>
                <a:gd name="T45" fmla="*/ 394 h 939"/>
                <a:gd name="T46" fmla="*/ 1091 w 1702"/>
                <a:gd name="T47" fmla="*/ 415 h 939"/>
                <a:gd name="T48" fmla="*/ 1028 w 1702"/>
                <a:gd name="T49" fmla="*/ 467 h 939"/>
                <a:gd name="T50" fmla="*/ 991 w 1702"/>
                <a:gd name="T51" fmla="*/ 519 h 939"/>
                <a:gd name="T52" fmla="*/ 944 w 1702"/>
                <a:gd name="T53" fmla="*/ 583 h 939"/>
                <a:gd name="T54" fmla="*/ 881 w 1702"/>
                <a:gd name="T55" fmla="*/ 664 h 939"/>
                <a:gd name="T56" fmla="*/ 828 w 1702"/>
                <a:gd name="T57" fmla="*/ 750 h 939"/>
                <a:gd name="T58" fmla="*/ 794 w 1702"/>
                <a:gd name="T59" fmla="*/ 770 h 939"/>
                <a:gd name="T60" fmla="*/ 765 w 1702"/>
                <a:gd name="T61" fmla="*/ 785 h 939"/>
                <a:gd name="T62" fmla="*/ 670 w 1702"/>
                <a:gd name="T63" fmla="*/ 819 h 939"/>
                <a:gd name="T64" fmla="*/ 599 w 1702"/>
                <a:gd name="T65" fmla="*/ 842 h 939"/>
                <a:gd name="T66" fmla="*/ 560 w 1702"/>
                <a:gd name="T67" fmla="*/ 877 h 939"/>
                <a:gd name="T68" fmla="*/ 533 w 1702"/>
                <a:gd name="T69" fmla="*/ 913 h 939"/>
                <a:gd name="T70" fmla="*/ 518 w 1702"/>
                <a:gd name="T71" fmla="*/ 935 h 939"/>
                <a:gd name="T72" fmla="*/ 476 w 1702"/>
                <a:gd name="T73" fmla="*/ 935 h 939"/>
                <a:gd name="T74" fmla="*/ 359 w 1702"/>
                <a:gd name="T75" fmla="*/ 929 h 939"/>
                <a:gd name="T76" fmla="*/ 0 w 1702"/>
                <a:gd name="T77" fmla="*/ 930 h 9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02"/>
                <a:gd name="T118" fmla="*/ 0 h 939"/>
                <a:gd name="T119" fmla="*/ 1702 w 1702"/>
                <a:gd name="T120" fmla="*/ 939 h 9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02" h="939">
                  <a:moveTo>
                    <a:pt x="0" y="930"/>
                  </a:moveTo>
                  <a:cubicBezTo>
                    <a:pt x="31" y="897"/>
                    <a:pt x="48" y="890"/>
                    <a:pt x="119" y="839"/>
                  </a:cubicBezTo>
                  <a:cubicBezTo>
                    <a:pt x="177" y="797"/>
                    <a:pt x="352" y="670"/>
                    <a:pt x="418" y="623"/>
                  </a:cubicBezTo>
                  <a:cubicBezTo>
                    <a:pt x="491" y="571"/>
                    <a:pt x="514" y="557"/>
                    <a:pt x="556" y="527"/>
                  </a:cubicBezTo>
                  <a:cubicBezTo>
                    <a:pt x="609" y="489"/>
                    <a:pt x="698" y="423"/>
                    <a:pt x="733" y="398"/>
                  </a:cubicBezTo>
                  <a:cubicBezTo>
                    <a:pt x="791" y="356"/>
                    <a:pt x="844" y="319"/>
                    <a:pt x="902" y="277"/>
                  </a:cubicBezTo>
                  <a:cubicBezTo>
                    <a:pt x="991" y="215"/>
                    <a:pt x="1212" y="56"/>
                    <a:pt x="1293" y="0"/>
                  </a:cubicBezTo>
                  <a:cubicBezTo>
                    <a:pt x="1361" y="7"/>
                    <a:pt x="1340" y="5"/>
                    <a:pt x="1412" y="2"/>
                  </a:cubicBezTo>
                  <a:cubicBezTo>
                    <a:pt x="1508" y="7"/>
                    <a:pt x="1606" y="1"/>
                    <a:pt x="1702" y="7"/>
                  </a:cubicBezTo>
                  <a:cubicBezTo>
                    <a:pt x="1674" y="18"/>
                    <a:pt x="1666" y="35"/>
                    <a:pt x="1654" y="63"/>
                  </a:cubicBezTo>
                  <a:cubicBezTo>
                    <a:pt x="1648" y="74"/>
                    <a:pt x="1649" y="90"/>
                    <a:pt x="1638" y="98"/>
                  </a:cubicBezTo>
                  <a:cubicBezTo>
                    <a:pt x="1610" y="117"/>
                    <a:pt x="1569" y="115"/>
                    <a:pt x="1538" y="127"/>
                  </a:cubicBezTo>
                  <a:cubicBezTo>
                    <a:pt x="1534" y="133"/>
                    <a:pt x="1532" y="139"/>
                    <a:pt x="1527" y="144"/>
                  </a:cubicBezTo>
                  <a:cubicBezTo>
                    <a:pt x="1523" y="149"/>
                    <a:pt x="1516" y="150"/>
                    <a:pt x="1512" y="156"/>
                  </a:cubicBezTo>
                  <a:cubicBezTo>
                    <a:pt x="1483" y="195"/>
                    <a:pt x="1531" y="146"/>
                    <a:pt x="1486" y="179"/>
                  </a:cubicBezTo>
                  <a:cubicBezTo>
                    <a:pt x="1476" y="211"/>
                    <a:pt x="1463" y="246"/>
                    <a:pt x="1438" y="265"/>
                  </a:cubicBezTo>
                  <a:cubicBezTo>
                    <a:pt x="1435" y="277"/>
                    <a:pt x="1431" y="288"/>
                    <a:pt x="1428" y="300"/>
                  </a:cubicBezTo>
                  <a:cubicBezTo>
                    <a:pt x="1426" y="305"/>
                    <a:pt x="1392" y="323"/>
                    <a:pt x="1391" y="323"/>
                  </a:cubicBezTo>
                  <a:cubicBezTo>
                    <a:pt x="1343" y="344"/>
                    <a:pt x="1301" y="346"/>
                    <a:pt x="1249" y="352"/>
                  </a:cubicBezTo>
                  <a:cubicBezTo>
                    <a:pt x="1225" y="357"/>
                    <a:pt x="1267" y="348"/>
                    <a:pt x="1247" y="353"/>
                  </a:cubicBezTo>
                  <a:cubicBezTo>
                    <a:pt x="1230" y="357"/>
                    <a:pt x="1165" y="373"/>
                    <a:pt x="1145" y="377"/>
                  </a:cubicBezTo>
                  <a:cubicBezTo>
                    <a:pt x="1126" y="381"/>
                    <a:pt x="1131" y="374"/>
                    <a:pt x="1127" y="377"/>
                  </a:cubicBezTo>
                  <a:cubicBezTo>
                    <a:pt x="1123" y="380"/>
                    <a:pt x="1127" y="388"/>
                    <a:pt x="1121" y="394"/>
                  </a:cubicBezTo>
                  <a:cubicBezTo>
                    <a:pt x="1120" y="400"/>
                    <a:pt x="1095" y="412"/>
                    <a:pt x="1091" y="415"/>
                  </a:cubicBezTo>
                  <a:cubicBezTo>
                    <a:pt x="1078" y="430"/>
                    <a:pt x="1045" y="455"/>
                    <a:pt x="1028" y="467"/>
                  </a:cubicBezTo>
                  <a:cubicBezTo>
                    <a:pt x="1018" y="500"/>
                    <a:pt x="1026" y="481"/>
                    <a:pt x="991" y="519"/>
                  </a:cubicBezTo>
                  <a:cubicBezTo>
                    <a:pt x="969" y="543"/>
                    <a:pt x="968" y="565"/>
                    <a:pt x="944" y="583"/>
                  </a:cubicBezTo>
                  <a:cubicBezTo>
                    <a:pt x="926" y="612"/>
                    <a:pt x="907" y="644"/>
                    <a:pt x="881" y="664"/>
                  </a:cubicBezTo>
                  <a:cubicBezTo>
                    <a:pt x="875" y="680"/>
                    <a:pt x="841" y="742"/>
                    <a:pt x="828" y="750"/>
                  </a:cubicBezTo>
                  <a:cubicBezTo>
                    <a:pt x="818" y="757"/>
                    <a:pt x="804" y="766"/>
                    <a:pt x="794" y="770"/>
                  </a:cubicBezTo>
                  <a:cubicBezTo>
                    <a:pt x="781" y="775"/>
                    <a:pt x="777" y="780"/>
                    <a:pt x="765" y="785"/>
                  </a:cubicBezTo>
                  <a:cubicBezTo>
                    <a:pt x="733" y="796"/>
                    <a:pt x="702" y="808"/>
                    <a:pt x="670" y="819"/>
                  </a:cubicBezTo>
                  <a:cubicBezTo>
                    <a:pt x="643" y="829"/>
                    <a:pt x="626" y="818"/>
                    <a:pt x="599" y="842"/>
                  </a:cubicBezTo>
                  <a:cubicBezTo>
                    <a:pt x="588" y="849"/>
                    <a:pt x="560" y="877"/>
                    <a:pt x="560" y="877"/>
                  </a:cubicBezTo>
                  <a:cubicBezTo>
                    <a:pt x="548" y="897"/>
                    <a:pt x="554" y="905"/>
                    <a:pt x="533" y="913"/>
                  </a:cubicBezTo>
                  <a:cubicBezTo>
                    <a:pt x="529" y="924"/>
                    <a:pt x="522" y="924"/>
                    <a:pt x="518" y="935"/>
                  </a:cubicBezTo>
                  <a:cubicBezTo>
                    <a:pt x="509" y="932"/>
                    <a:pt x="488" y="932"/>
                    <a:pt x="476" y="935"/>
                  </a:cubicBezTo>
                  <a:cubicBezTo>
                    <a:pt x="433" y="931"/>
                    <a:pt x="396" y="931"/>
                    <a:pt x="359" y="929"/>
                  </a:cubicBezTo>
                  <a:cubicBezTo>
                    <a:pt x="231" y="936"/>
                    <a:pt x="130" y="939"/>
                    <a:pt x="0" y="930"/>
                  </a:cubicBezTo>
                  <a:close/>
                </a:path>
              </a:pathLst>
            </a:custGeom>
            <a:solidFill>
              <a:srgbClr val="99FF33"/>
            </a:solidFill>
            <a:ln w="9525">
              <a:solidFill>
                <a:srgbClr val="000000"/>
              </a:solidFill>
              <a:round/>
              <a:headEnd/>
              <a:tailEnd/>
            </a:ln>
          </p:spPr>
          <p:txBody>
            <a:bodyPr/>
            <a:lstStyle/>
            <a:p>
              <a:endParaRPr lang="en-GB"/>
            </a:p>
          </p:txBody>
        </p:sp>
        <p:grpSp>
          <p:nvGrpSpPr>
            <p:cNvPr id="326683" name="Group 16"/>
            <p:cNvGrpSpPr>
              <a:grpSpLocks/>
            </p:cNvGrpSpPr>
            <p:nvPr/>
          </p:nvGrpSpPr>
          <p:grpSpPr bwMode="auto">
            <a:xfrm>
              <a:off x="288" y="1878"/>
              <a:ext cx="3025" cy="926"/>
              <a:chOff x="864" y="1584"/>
              <a:chExt cx="3936" cy="1152"/>
            </a:xfrm>
          </p:grpSpPr>
          <p:sp>
            <p:nvSpPr>
              <p:cNvPr id="326684" name="Line 17"/>
              <p:cNvSpPr>
                <a:spLocks noChangeShapeType="1"/>
              </p:cNvSpPr>
              <p:nvPr/>
            </p:nvSpPr>
            <p:spPr bwMode="auto">
              <a:xfrm flipV="1">
                <a:off x="864" y="1584"/>
                <a:ext cx="1680"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6685" name="Line 18"/>
              <p:cNvSpPr>
                <a:spLocks noChangeShapeType="1"/>
              </p:cNvSpPr>
              <p:nvPr/>
            </p:nvSpPr>
            <p:spPr bwMode="auto">
              <a:xfrm>
                <a:off x="2544" y="1584"/>
                <a:ext cx="225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6686" name="Line 19"/>
              <p:cNvSpPr>
                <a:spLocks noChangeShapeType="1"/>
              </p:cNvSpPr>
              <p:nvPr/>
            </p:nvSpPr>
            <p:spPr bwMode="auto">
              <a:xfrm>
                <a:off x="864" y="2736"/>
                <a:ext cx="230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6687" name="Line 20"/>
              <p:cNvSpPr>
                <a:spLocks noChangeShapeType="1"/>
              </p:cNvSpPr>
              <p:nvPr/>
            </p:nvSpPr>
            <p:spPr bwMode="auto">
              <a:xfrm flipV="1">
                <a:off x="3168" y="1584"/>
                <a:ext cx="1632"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6688" name="Freeform 21"/>
              <p:cNvSpPr>
                <a:spLocks/>
              </p:cNvSpPr>
              <p:nvPr/>
            </p:nvSpPr>
            <p:spPr bwMode="auto">
              <a:xfrm>
                <a:off x="1560" y="1584"/>
                <a:ext cx="1512" cy="1152"/>
              </a:xfrm>
              <a:custGeom>
                <a:avLst/>
                <a:gdLst>
                  <a:gd name="T0" fmla="*/ 0 w 1488"/>
                  <a:gd name="T1" fmla="*/ 1140 h 1140"/>
                  <a:gd name="T2" fmla="*/ 48 w 1488"/>
                  <a:gd name="T3" fmla="*/ 1062 h 1140"/>
                  <a:gd name="T4" fmla="*/ 306 w 1488"/>
                  <a:gd name="T5" fmla="*/ 978 h 1140"/>
                  <a:gd name="T6" fmla="*/ 396 w 1488"/>
                  <a:gd name="T7" fmla="*/ 930 h 1140"/>
                  <a:gd name="T8" fmla="*/ 528 w 1488"/>
                  <a:gd name="T9" fmla="*/ 750 h 1140"/>
                  <a:gd name="T10" fmla="*/ 636 w 1488"/>
                  <a:gd name="T11" fmla="*/ 636 h 1140"/>
                  <a:gd name="T12" fmla="*/ 696 w 1488"/>
                  <a:gd name="T13" fmla="*/ 594 h 1140"/>
                  <a:gd name="T14" fmla="*/ 750 w 1488"/>
                  <a:gd name="T15" fmla="*/ 498 h 1140"/>
                  <a:gd name="T16" fmla="*/ 774 w 1488"/>
                  <a:gd name="T17" fmla="*/ 450 h 1140"/>
                  <a:gd name="T18" fmla="*/ 834 w 1488"/>
                  <a:gd name="T19" fmla="*/ 414 h 1140"/>
                  <a:gd name="T20" fmla="*/ 1170 w 1488"/>
                  <a:gd name="T21" fmla="*/ 348 h 1140"/>
                  <a:gd name="T22" fmla="*/ 1356 w 1488"/>
                  <a:gd name="T23" fmla="*/ 96 h 1140"/>
                  <a:gd name="T24" fmla="*/ 1452 w 1488"/>
                  <a:gd name="T25" fmla="*/ 102 h 1140"/>
                  <a:gd name="T26" fmla="*/ 1482 w 1488"/>
                  <a:gd name="T27" fmla="*/ 18 h 1140"/>
                  <a:gd name="T28" fmla="*/ 1488 w 1488"/>
                  <a:gd name="T29" fmla="*/ 0 h 1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88"/>
                  <a:gd name="T46" fmla="*/ 0 h 1140"/>
                  <a:gd name="T47" fmla="*/ 1488 w 1488"/>
                  <a:gd name="T48" fmla="*/ 1140 h 1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88" h="1140">
                    <a:moveTo>
                      <a:pt x="0" y="1140"/>
                    </a:moveTo>
                    <a:cubicBezTo>
                      <a:pt x="31" y="1085"/>
                      <a:pt x="15" y="1111"/>
                      <a:pt x="48" y="1062"/>
                    </a:cubicBezTo>
                    <a:cubicBezTo>
                      <a:pt x="94" y="993"/>
                      <a:pt x="239" y="986"/>
                      <a:pt x="306" y="978"/>
                    </a:cubicBezTo>
                    <a:cubicBezTo>
                      <a:pt x="339" y="967"/>
                      <a:pt x="370" y="958"/>
                      <a:pt x="396" y="930"/>
                    </a:cubicBezTo>
                    <a:cubicBezTo>
                      <a:pt x="446" y="875"/>
                      <a:pt x="484" y="810"/>
                      <a:pt x="528" y="750"/>
                    </a:cubicBezTo>
                    <a:cubicBezTo>
                      <a:pt x="559" y="708"/>
                      <a:pt x="597" y="670"/>
                      <a:pt x="636" y="636"/>
                    </a:cubicBezTo>
                    <a:cubicBezTo>
                      <a:pt x="677" y="600"/>
                      <a:pt x="671" y="628"/>
                      <a:pt x="696" y="594"/>
                    </a:cubicBezTo>
                    <a:cubicBezTo>
                      <a:pt x="718" y="565"/>
                      <a:pt x="733" y="530"/>
                      <a:pt x="750" y="498"/>
                    </a:cubicBezTo>
                    <a:cubicBezTo>
                      <a:pt x="759" y="482"/>
                      <a:pt x="759" y="459"/>
                      <a:pt x="774" y="450"/>
                    </a:cubicBezTo>
                    <a:cubicBezTo>
                      <a:pt x="794" y="438"/>
                      <a:pt x="814" y="426"/>
                      <a:pt x="834" y="414"/>
                    </a:cubicBezTo>
                    <a:cubicBezTo>
                      <a:pt x="1000" y="423"/>
                      <a:pt x="1072" y="471"/>
                      <a:pt x="1170" y="348"/>
                    </a:cubicBezTo>
                    <a:cubicBezTo>
                      <a:pt x="1197" y="267"/>
                      <a:pt x="1276" y="123"/>
                      <a:pt x="1356" y="96"/>
                    </a:cubicBezTo>
                    <a:cubicBezTo>
                      <a:pt x="1388" y="101"/>
                      <a:pt x="1429" y="125"/>
                      <a:pt x="1452" y="102"/>
                    </a:cubicBezTo>
                    <a:cubicBezTo>
                      <a:pt x="1475" y="79"/>
                      <a:pt x="1475" y="48"/>
                      <a:pt x="1482" y="18"/>
                    </a:cubicBezTo>
                    <a:cubicBezTo>
                      <a:pt x="1483" y="12"/>
                      <a:pt x="1488" y="0"/>
                      <a:pt x="1488"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26689" name="Group 22"/>
            <p:cNvGrpSpPr>
              <a:grpSpLocks/>
            </p:cNvGrpSpPr>
            <p:nvPr/>
          </p:nvGrpSpPr>
          <p:grpSpPr bwMode="auto">
            <a:xfrm>
              <a:off x="1952" y="1690"/>
              <a:ext cx="96" cy="310"/>
              <a:chOff x="768" y="1824"/>
              <a:chExt cx="96" cy="384"/>
            </a:xfrm>
          </p:grpSpPr>
          <p:sp>
            <p:nvSpPr>
              <p:cNvPr id="326690" name="Line 23"/>
              <p:cNvSpPr>
                <a:spLocks noChangeShapeType="1"/>
              </p:cNvSpPr>
              <p:nvPr/>
            </p:nvSpPr>
            <p:spPr bwMode="auto">
              <a:xfrm flipV="1">
                <a:off x="816" y="20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6691" name="Oval 24"/>
              <p:cNvSpPr>
                <a:spLocks noChangeArrowheads="1"/>
              </p:cNvSpPr>
              <p:nvPr/>
            </p:nvSpPr>
            <p:spPr bwMode="auto">
              <a:xfrm>
                <a:off x="768" y="1824"/>
                <a:ext cx="96" cy="240"/>
              </a:xfrm>
              <a:prstGeom prst="ellipse">
                <a:avLst/>
              </a:prstGeom>
              <a:solidFill>
                <a:schemeClr val="accent1"/>
              </a:solidFill>
              <a:ln w="9525">
                <a:solidFill>
                  <a:srgbClr val="000000"/>
                </a:solidFill>
                <a:round/>
                <a:headEnd/>
                <a:tailEnd/>
              </a:ln>
            </p:spPr>
            <p:txBody>
              <a:bodyPr wrap="none" anchor="ctr"/>
              <a:lstStyle/>
              <a:p>
                <a:pPr algn="r" eaLnBrk="1" hangingPunct="1">
                  <a:spcBef>
                    <a:spcPct val="0"/>
                  </a:spcBef>
                </a:pPr>
                <a:endParaRPr lang="en-GB" sz="1800">
                  <a:latin typeface="Arial" charset="0"/>
                </a:endParaRPr>
              </a:p>
            </p:txBody>
          </p:sp>
        </p:grpSp>
        <p:grpSp>
          <p:nvGrpSpPr>
            <p:cNvPr id="326692" name="Group 25"/>
            <p:cNvGrpSpPr>
              <a:grpSpLocks/>
            </p:cNvGrpSpPr>
            <p:nvPr/>
          </p:nvGrpSpPr>
          <p:grpSpPr bwMode="auto">
            <a:xfrm>
              <a:off x="1381" y="1936"/>
              <a:ext cx="96" cy="310"/>
              <a:chOff x="768" y="1824"/>
              <a:chExt cx="96" cy="384"/>
            </a:xfrm>
          </p:grpSpPr>
          <p:sp>
            <p:nvSpPr>
              <p:cNvPr id="326693" name="Line 26"/>
              <p:cNvSpPr>
                <a:spLocks noChangeShapeType="1"/>
              </p:cNvSpPr>
              <p:nvPr/>
            </p:nvSpPr>
            <p:spPr bwMode="auto">
              <a:xfrm flipV="1">
                <a:off x="816" y="20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6694" name="Oval 27"/>
              <p:cNvSpPr>
                <a:spLocks noChangeArrowheads="1"/>
              </p:cNvSpPr>
              <p:nvPr/>
            </p:nvSpPr>
            <p:spPr bwMode="auto">
              <a:xfrm>
                <a:off x="768" y="1824"/>
                <a:ext cx="96" cy="240"/>
              </a:xfrm>
              <a:prstGeom prst="ellipse">
                <a:avLst/>
              </a:prstGeom>
              <a:solidFill>
                <a:schemeClr val="accent1"/>
              </a:solidFill>
              <a:ln w="9525">
                <a:solidFill>
                  <a:srgbClr val="000000"/>
                </a:solidFill>
                <a:round/>
                <a:headEnd/>
                <a:tailEnd/>
              </a:ln>
            </p:spPr>
            <p:txBody>
              <a:bodyPr wrap="none" anchor="ctr"/>
              <a:lstStyle/>
              <a:p>
                <a:pPr algn="r" eaLnBrk="1" hangingPunct="1">
                  <a:spcBef>
                    <a:spcPct val="0"/>
                  </a:spcBef>
                </a:pPr>
                <a:endParaRPr lang="en-GB" sz="1800">
                  <a:latin typeface="Arial" charset="0"/>
                </a:endParaRPr>
              </a:p>
            </p:txBody>
          </p:sp>
        </p:grpSp>
        <p:grpSp>
          <p:nvGrpSpPr>
            <p:cNvPr id="326695" name="Group 28"/>
            <p:cNvGrpSpPr>
              <a:grpSpLocks/>
            </p:cNvGrpSpPr>
            <p:nvPr/>
          </p:nvGrpSpPr>
          <p:grpSpPr bwMode="auto">
            <a:xfrm>
              <a:off x="1658" y="1859"/>
              <a:ext cx="96" cy="308"/>
              <a:chOff x="768" y="1824"/>
              <a:chExt cx="96" cy="384"/>
            </a:xfrm>
          </p:grpSpPr>
          <p:sp>
            <p:nvSpPr>
              <p:cNvPr id="326696" name="Line 29"/>
              <p:cNvSpPr>
                <a:spLocks noChangeShapeType="1"/>
              </p:cNvSpPr>
              <p:nvPr/>
            </p:nvSpPr>
            <p:spPr bwMode="auto">
              <a:xfrm flipV="1">
                <a:off x="816" y="20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6697" name="Oval 30"/>
              <p:cNvSpPr>
                <a:spLocks noChangeArrowheads="1"/>
              </p:cNvSpPr>
              <p:nvPr/>
            </p:nvSpPr>
            <p:spPr bwMode="auto">
              <a:xfrm>
                <a:off x="768" y="1824"/>
                <a:ext cx="96" cy="240"/>
              </a:xfrm>
              <a:prstGeom prst="ellipse">
                <a:avLst/>
              </a:prstGeom>
              <a:solidFill>
                <a:schemeClr val="accent1"/>
              </a:solidFill>
              <a:ln w="9525">
                <a:solidFill>
                  <a:srgbClr val="000000"/>
                </a:solidFill>
                <a:round/>
                <a:headEnd/>
                <a:tailEnd/>
              </a:ln>
            </p:spPr>
            <p:txBody>
              <a:bodyPr wrap="none" anchor="ctr"/>
              <a:lstStyle/>
              <a:p>
                <a:pPr algn="r" eaLnBrk="1" hangingPunct="1">
                  <a:spcBef>
                    <a:spcPct val="0"/>
                  </a:spcBef>
                </a:pPr>
                <a:endParaRPr lang="en-GB" sz="1800">
                  <a:latin typeface="Arial" charset="0"/>
                </a:endParaRPr>
              </a:p>
            </p:txBody>
          </p:sp>
        </p:grpSp>
        <p:grpSp>
          <p:nvGrpSpPr>
            <p:cNvPr id="326698" name="Group 31"/>
            <p:cNvGrpSpPr>
              <a:grpSpLocks/>
            </p:cNvGrpSpPr>
            <p:nvPr/>
          </p:nvGrpSpPr>
          <p:grpSpPr bwMode="auto">
            <a:xfrm>
              <a:off x="1855" y="1772"/>
              <a:ext cx="96" cy="310"/>
              <a:chOff x="768" y="1824"/>
              <a:chExt cx="96" cy="384"/>
            </a:xfrm>
          </p:grpSpPr>
          <p:sp>
            <p:nvSpPr>
              <p:cNvPr id="326699" name="Line 32"/>
              <p:cNvSpPr>
                <a:spLocks noChangeShapeType="1"/>
              </p:cNvSpPr>
              <p:nvPr/>
            </p:nvSpPr>
            <p:spPr bwMode="auto">
              <a:xfrm flipV="1">
                <a:off x="816" y="20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6700" name="Oval 33"/>
              <p:cNvSpPr>
                <a:spLocks noChangeArrowheads="1"/>
              </p:cNvSpPr>
              <p:nvPr/>
            </p:nvSpPr>
            <p:spPr bwMode="auto">
              <a:xfrm>
                <a:off x="768" y="1824"/>
                <a:ext cx="96" cy="240"/>
              </a:xfrm>
              <a:prstGeom prst="ellipse">
                <a:avLst/>
              </a:prstGeom>
              <a:solidFill>
                <a:schemeClr val="accent1"/>
              </a:solidFill>
              <a:ln w="9525">
                <a:solidFill>
                  <a:srgbClr val="000000"/>
                </a:solidFill>
                <a:round/>
                <a:headEnd/>
                <a:tailEnd/>
              </a:ln>
            </p:spPr>
            <p:txBody>
              <a:bodyPr wrap="none" anchor="ctr"/>
              <a:lstStyle/>
              <a:p>
                <a:pPr algn="r" eaLnBrk="1" hangingPunct="1">
                  <a:spcBef>
                    <a:spcPct val="0"/>
                  </a:spcBef>
                </a:pPr>
                <a:endParaRPr lang="en-GB" sz="1800">
                  <a:latin typeface="Arial" charset="0"/>
                </a:endParaRPr>
              </a:p>
            </p:txBody>
          </p:sp>
        </p:grpSp>
        <p:grpSp>
          <p:nvGrpSpPr>
            <p:cNvPr id="326701" name="Group 34"/>
            <p:cNvGrpSpPr>
              <a:grpSpLocks/>
            </p:cNvGrpSpPr>
            <p:nvPr/>
          </p:nvGrpSpPr>
          <p:grpSpPr bwMode="auto">
            <a:xfrm>
              <a:off x="716" y="2380"/>
              <a:ext cx="96" cy="310"/>
              <a:chOff x="768" y="1824"/>
              <a:chExt cx="96" cy="384"/>
            </a:xfrm>
          </p:grpSpPr>
          <p:sp>
            <p:nvSpPr>
              <p:cNvPr id="326702" name="Line 35"/>
              <p:cNvSpPr>
                <a:spLocks noChangeShapeType="1"/>
              </p:cNvSpPr>
              <p:nvPr/>
            </p:nvSpPr>
            <p:spPr bwMode="auto">
              <a:xfrm flipV="1">
                <a:off x="816" y="20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6703" name="Oval 36"/>
              <p:cNvSpPr>
                <a:spLocks noChangeArrowheads="1"/>
              </p:cNvSpPr>
              <p:nvPr/>
            </p:nvSpPr>
            <p:spPr bwMode="auto">
              <a:xfrm>
                <a:off x="768" y="1824"/>
                <a:ext cx="96" cy="240"/>
              </a:xfrm>
              <a:prstGeom prst="ellipse">
                <a:avLst/>
              </a:prstGeom>
              <a:solidFill>
                <a:schemeClr val="accent1"/>
              </a:solidFill>
              <a:ln w="9525">
                <a:solidFill>
                  <a:srgbClr val="000000"/>
                </a:solidFill>
                <a:round/>
                <a:headEnd/>
                <a:tailEnd/>
              </a:ln>
            </p:spPr>
            <p:txBody>
              <a:bodyPr wrap="none" anchor="ctr"/>
              <a:lstStyle/>
              <a:p>
                <a:pPr algn="r" eaLnBrk="1" hangingPunct="1">
                  <a:spcBef>
                    <a:spcPct val="0"/>
                  </a:spcBef>
                </a:pPr>
                <a:endParaRPr lang="en-GB" sz="1800">
                  <a:latin typeface="Arial" charset="0"/>
                </a:endParaRPr>
              </a:p>
            </p:txBody>
          </p:sp>
        </p:grpSp>
        <p:grpSp>
          <p:nvGrpSpPr>
            <p:cNvPr id="326704" name="Group 37"/>
            <p:cNvGrpSpPr>
              <a:grpSpLocks/>
            </p:cNvGrpSpPr>
            <p:nvPr/>
          </p:nvGrpSpPr>
          <p:grpSpPr bwMode="auto">
            <a:xfrm>
              <a:off x="902" y="2230"/>
              <a:ext cx="96" cy="310"/>
              <a:chOff x="768" y="1824"/>
              <a:chExt cx="96" cy="384"/>
            </a:xfrm>
          </p:grpSpPr>
          <p:sp>
            <p:nvSpPr>
              <p:cNvPr id="326705" name="Line 38"/>
              <p:cNvSpPr>
                <a:spLocks noChangeShapeType="1"/>
              </p:cNvSpPr>
              <p:nvPr/>
            </p:nvSpPr>
            <p:spPr bwMode="auto">
              <a:xfrm flipV="1">
                <a:off x="816" y="20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6706" name="Oval 39"/>
              <p:cNvSpPr>
                <a:spLocks noChangeArrowheads="1"/>
              </p:cNvSpPr>
              <p:nvPr/>
            </p:nvSpPr>
            <p:spPr bwMode="auto">
              <a:xfrm>
                <a:off x="768" y="1824"/>
                <a:ext cx="96" cy="240"/>
              </a:xfrm>
              <a:prstGeom prst="ellipse">
                <a:avLst/>
              </a:prstGeom>
              <a:solidFill>
                <a:schemeClr val="accent1"/>
              </a:solidFill>
              <a:ln w="9525">
                <a:solidFill>
                  <a:srgbClr val="000000"/>
                </a:solidFill>
                <a:round/>
                <a:headEnd/>
                <a:tailEnd/>
              </a:ln>
            </p:spPr>
            <p:txBody>
              <a:bodyPr wrap="none" anchor="ctr"/>
              <a:lstStyle/>
              <a:p>
                <a:pPr algn="r" eaLnBrk="1" hangingPunct="1">
                  <a:spcBef>
                    <a:spcPct val="0"/>
                  </a:spcBef>
                </a:pPr>
                <a:endParaRPr lang="en-GB" sz="1800">
                  <a:latin typeface="Arial" charset="0"/>
                </a:endParaRPr>
              </a:p>
            </p:txBody>
          </p:sp>
        </p:grpSp>
        <p:grpSp>
          <p:nvGrpSpPr>
            <p:cNvPr id="326707" name="Group 40"/>
            <p:cNvGrpSpPr>
              <a:grpSpLocks/>
            </p:cNvGrpSpPr>
            <p:nvPr/>
          </p:nvGrpSpPr>
          <p:grpSpPr bwMode="auto">
            <a:xfrm>
              <a:off x="613" y="2499"/>
              <a:ext cx="96" cy="310"/>
              <a:chOff x="768" y="1824"/>
              <a:chExt cx="96" cy="384"/>
            </a:xfrm>
          </p:grpSpPr>
          <p:sp>
            <p:nvSpPr>
              <p:cNvPr id="326708" name="Line 41"/>
              <p:cNvSpPr>
                <a:spLocks noChangeShapeType="1"/>
              </p:cNvSpPr>
              <p:nvPr/>
            </p:nvSpPr>
            <p:spPr bwMode="auto">
              <a:xfrm flipV="1">
                <a:off x="816" y="20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6709" name="Oval 42"/>
              <p:cNvSpPr>
                <a:spLocks noChangeArrowheads="1"/>
              </p:cNvSpPr>
              <p:nvPr/>
            </p:nvSpPr>
            <p:spPr bwMode="auto">
              <a:xfrm>
                <a:off x="768" y="1824"/>
                <a:ext cx="96" cy="240"/>
              </a:xfrm>
              <a:prstGeom prst="ellipse">
                <a:avLst/>
              </a:prstGeom>
              <a:solidFill>
                <a:schemeClr val="accent1"/>
              </a:solidFill>
              <a:ln w="9525">
                <a:solidFill>
                  <a:srgbClr val="000000"/>
                </a:solidFill>
                <a:round/>
                <a:headEnd/>
                <a:tailEnd/>
              </a:ln>
            </p:spPr>
            <p:txBody>
              <a:bodyPr wrap="none" anchor="ctr"/>
              <a:lstStyle/>
              <a:p>
                <a:pPr algn="r" eaLnBrk="1" hangingPunct="1">
                  <a:spcBef>
                    <a:spcPct val="0"/>
                  </a:spcBef>
                </a:pPr>
                <a:endParaRPr lang="en-GB" sz="1800">
                  <a:latin typeface="Arial" charset="0"/>
                </a:endParaRPr>
              </a:p>
            </p:txBody>
          </p:sp>
        </p:grpSp>
        <p:grpSp>
          <p:nvGrpSpPr>
            <p:cNvPr id="326710" name="Group 43"/>
            <p:cNvGrpSpPr>
              <a:grpSpLocks/>
            </p:cNvGrpSpPr>
            <p:nvPr/>
          </p:nvGrpSpPr>
          <p:grpSpPr bwMode="auto">
            <a:xfrm>
              <a:off x="1874" y="1645"/>
              <a:ext cx="110" cy="314"/>
              <a:chOff x="1392" y="1440"/>
              <a:chExt cx="144" cy="390"/>
            </a:xfrm>
          </p:grpSpPr>
          <p:sp>
            <p:nvSpPr>
              <p:cNvPr id="326711" name="AutoShape 44"/>
              <p:cNvSpPr>
                <a:spLocks noChangeArrowheads="1"/>
              </p:cNvSpPr>
              <p:nvPr/>
            </p:nvSpPr>
            <p:spPr bwMode="auto">
              <a:xfrm>
                <a:off x="1392" y="1440"/>
                <a:ext cx="144" cy="240"/>
              </a:xfrm>
              <a:prstGeom prst="triangle">
                <a:avLst>
                  <a:gd name="adj" fmla="val 50000"/>
                </a:avLst>
              </a:prstGeom>
              <a:solidFill>
                <a:srgbClr val="339933"/>
              </a:solidFill>
              <a:ln w="9525">
                <a:solidFill>
                  <a:srgbClr val="000000"/>
                </a:solidFill>
                <a:miter lim="800000"/>
                <a:headEnd/>
                <a:tailEnd/>
              </a:ln>
            </p:spPr>
            <p:txBody>
              <a:bodyPr wrap="none" anchor="ctr"/>
              <a:lstStyle/>
              <a:p>
                <a:pPr algn="r" eaLnBrk="1" hangingPunct="1">
                  <a:spcBef>
                    <a:spcPct val="0"/>
                  </a:spcBef>
                </a:pPr>
                <a:endParaRPr lang="en-GB" sz="1800">
                  <a:latin typeface="Arial" charset="0"/>
                </a:endParaRPr>
              </a:p>
            </p:txBody>
          </p:sp>
          <p:sp>
            <p:nvSpPr>
              <p:cNvPr id="326712" name="Line 45"/>
              <p:cNvSpPr>
                <a:spLocks noChangeShapeType="1"/>
              </p:cNvSpPr>
              <p:nvPr/>
            </p:nvSpPr>
            <p:spPr bwMode="auto">
              <a:xfrm>
                <a:off x="1458" y="1686"/>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26713" name="Group 46"/>
            <p:cNvGrpSpPr>
              <a:grpSpLocks/>
            </p:cNvGrpSpPr>
            <p:nvPr/>
          </p:nvGrpSpPr>
          <p:grpSpPr bwMode="auto">
            <a:xfrm>
              <a:off x="630" y="2484"/>
              <a:ext cx="111" cy="314"/>
              <a:chOff x="1392" y="1440"/>
              <a:chExt cx="144" cy="390"/>
            </a:xfrm>
          </p:grpSpPr>
          <p:sp>
            <p:nvSpPr>
              <p:cNvPr id="326714" name="AutoShape 47"/>
              <p:cNvSpPr>
                <a:spLocks noChangeArrowheads="1"/>
              </p:cNvSpPr>
              <p:nvPr/>
            </p:nvSpPr>
            <p:spPr bwMode="auto">
              <a:xfrm>
                <a:off x="1392" y="1440"/>
                <a:ext cx="144" cy="240"/>
              </a:xfrm>
              <a:prstGeom prst="triangle">
                <a:avLst>
                  <a:gd name="adj" fmla="val 50000"/>
                </a:avLst>
              </a:prstGeom>
              <a:solidFill>
                <a:srgbClr val="339933"/>
              </a:solidFill>
              <a:ln w="9525">
                <a:solidFill>
                  <a:srgbClr val="000000"/>
                </a:solidFill>
                <a:miter lim="800000"/>
                <a:headEnd/>
                <a:tailEnd/>
              </a:ln>
            </p:spPr>
            <p:txBody>
              <a:bodyPr wrap="none" anchor="ctr"/>
              <a:lstStyle/>
              <a:p>
                <a:pPr algn="r" eaLnBrk="1" hangingPunct="1">
                  <a:spcBef>
                    <a:spcPct val="0"/>
                  </a:spcBef>
                </a:pPr>
                <a:endParaRPr lang="en-GB" sz="1800">
                  <a:latin typeface="Arial" charset="0"/>
                </a:endParaRPr>
              </a:p>
            </p:txBody>
          </p:sp>
          <p:sp>
            <p:nvSpPr>
              <p:cNvPr id="326715" name="Line 48"/>
              <p:cNvSpPr>
                <a:spLocks noChangeShapeType="1"/>
              </p:cNvSpPr>
              <p:nvPr/>
            </p:nvSpPr>
            <p:spPr bwMode="auto">
              <a:xfrm>
                <a:off x="1458" y="1686"/>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26716" name="Group 49"/>
            <p:cNvGrpSpPr>
              <a:grpSpLocks/>
            </p:cNvGrpSpPr>
            <p:nvPr/>
          </p:nvGrpSpPr>
          <p:grpSpPr bwMode="auto">
            <a:xfrm>
              <a:off x="1025" y="2248"/>
              <a:ext cx="111" cy="314"/>
              <a:chOff x="1392" y="1440"/>
              <a:chExt cx="144" cy="390"/>
            </a:xfrm>
          </p:grpSpPr>
          <p:sp>
            <p:nvSpPr>
              <p:cNvPr id="326717" name="AutoShape 50"/>
              <p:cNvSpPr>
                <a:spLocks noChangeArrowheads="1"/>
              </p:cNvSpPr>
              <p:nvPr/>
            </p:nvSpPr>
            <p:spPr bwMode="auto">
              <a:xfrm>
                <a:off x="1392" y="1440"/>
                <a:ext cx="144" cy="240"/>
              </a:xfrm>
              <a:prstGeom prst="triangle">
                <a:avLst>
                  <a:gd name="adj" fmla="val 50000"/>
                </a:avLst>
              </a:prstGeom>
              <a:solidFill>
                <a:srgbClr val="339933"/>
              </a:solidFill>
              <a:ln w="9525">
                <a:solidFill>
                  <a:srgbClr val="000000"/>
                </a:solidFill>
                <a:miter lim="800000"/>
                <a:headEnd/>
                <a:tailEnd/>
              </a:ln>
            </p:spPr>
            <p:txBody>
              <a:bodyPr wrap="none" anchor="ctr"/>
              <a:lstStyle/>
              <a:p>
                <a:pPr algn="r" eaLnBrk="1" hangingPunct="1">
                  <a:spcBef>
                    <a:spcPct val="0"/>
                  </a:spcBef>
                </a:pPr>
                <a:endParaRPr lang="en-GB" sz="1800">
                  <a:latin typeface="Arial" charset="0"/>
                </a:endParaRPr>
              </a:p>
            </p:txBody>
          </p:sp>
          <p:sp>
            <p:nvSpPr>
              <p:cNvPr id="326718" name="Line 51"/>
              <p:cNvSpPr>
                <a:spLocks noChangeShapeType="1"/>
              </p:cNvSpPr>
              <p:nvPr/>
            </p:nvSpPr>
            <p:spPr bwMode="auto">
              <a:xfrm>
                <a:off x="1458" y="1686"/>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26719" name="Group 52"/>
            <p:cNvGrpSpPr>
              <a:grpSpLocks/>
            </p:cNvGrpSpPr>
            <p:nvPr/>
          </p:nvGrpSpPr>
          <p:grpSpPr bwMode="auto">
            <a:xfrm>
              <a:off x="1132" y="2210"/>
              <a:ext cx="110" cy="314"/>
              <a:chOff x="1392" y="1440"/>
              <a:chExt cx="144" cy="390"/>
            </a:xfrm>
          </p:grpSpPr>
          <p:sp>
            <p:nvSpPr>
              <p:cNvPr id="326720" name="AutoShape 53"/>
              <p:cNvSpPr>
                <a:spLocks noChangeArrowheads="1"/>
              </p:cNvSpPr>
              <p:nvPr/>
            </p:nvSpPr>
            <p:spPr bwMode="auto">
              <a:xfrm>
                <a:off x="1392" y="1440"/>
                <a:ext cx="144" cy="240"/>
              </a:xfrm>
              <a:prstGeom prst="triangle">
                <a:avLst>
                  <a:gd name="adj" fmla="val 50000"/>
                </a:avLst>
              </a:prstGeom>
              <a:solidFill>
                <a:srgbClr val="339933"/>
              </a:solidFill>
              <a:ln w="9525">
                <a:solidFill>
                  <a:srgbClr val="000000"/>
                </a:solidFill>
                <a:miter lim="800000"/>
                <a:headEnd/>
                <a:tailEnd/>
              </a:ln>
            </p:spPr>
            <p:txBody>
              <a:bodyPr wrap="none" anchor="ctr"/>
              <a:lstStyle/>
              <a:p>
                <a:pPr algn="r" eaLnBrk="1" hangingPunct="1">
                  <a:spcBef>
                    <a:spcPct val="0"/>
                  </a:spcBef>
                </a:pPr>
                <a:endParaRPr lang="en-GB" sz="1800">
                  <a:latin typeface="Arial" charset="0"/>
                </a:endParaRPr>
              </a:p>
            </p:txBody>
          </p:sp>
          <p:sp>
            <p:nvSpPr>
              <p:cNvPr id="326721" name="Line 54"/>
              <p:cNvSpPr>
                <a:spLocks noChangeShapeType="1"/>
              </p:cNvSpPr>
              <p:nvPr/>
            </p:nvSpPr>
            <p:spPr bwMode="auto">
              <a:xfrm>
                <a:off x="1458" y="1686"/>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26722" name="Group 55"/>
            <p:cNvGrpSpPr>
              <a:grpSpLocks/>
            </p:cNvGrpSpPr>
            <p:nvPr/>
          </p:nvGrpSpPr>
          <p:grpSpPr bwMode="auto">
            <a:xfrm>
              <a:off x="1325" y="1850"/>
              <a:ext cx="111" cy="312"/>
              <a:chOff x="1392" y="1440"/>
              <a:chExt cx="144" cy="390"/>
            </a:xfrm>
          </p:grpSpPr>
          <p:sp>
            <p:nvSpPr>
              <p:cNvPr id="326723" name="AutoShape 56"/>
              <p:cNvSpPr>
                <a:spLocks noChangeArrowheads="1"/>
              </p:cNvSpPr>
              <p:nvPr/>
            </p:nvSpPr>
            <p:spPr bwMode="auto">
              <a:xfrm>
                <a:off x="1392" y="1440"/>
                <a:ext cx="144" cy="240"/>
              </a:xfrm>
              <a:prstGeom prst="triangle">
                <a:avLst>
                  <a:gd name="adj" fmla="val 50000"/>
                </a:avLst>
              </a:prstGeom>
              <a:solidFill>
                <a:srgbClr val="339933"/>
              </a:solidFill>
              <a:ln w="9525">
                <a:solidFill>
                  <a:srgbClr val="000000"/>
                </a:solidFill>
                <a:miter lim="800000"/>
                <a:headEnd/>
                <a:tailEnd/>
              </a:ln>
            </p:spPr>
            <p:txBody>
              <a:bodyPr wrap="none" anchor="ctr"/>
              <a:lstStyle/>
              <a:p>
                <a:pPr algn="r" eaLnBrk="1" hangingPunct="1">
                  <a:spcBef>
                    <a:spcPct val="0"/>
                  </a:spcBef>
                </a:pPr>
                <a:endParaRPr lang="en-GB" sz="1800">
                  <a:latin typeface="Arial" charset="0"/>
                </a:endParaRPr>
              </a:p>
            </p:txBody>
          </p:sp>
          <p:sp>
            <p:nvSpPr>
              <p:cNvPr id="326724" name="Line 57"/>
              <p:cNvSpPr>
                <a:spLocks noChangeShapeType="1"/>
              </p:cNvSpPr>
              <p:nvPr/>
            </p:nvSpPr>
            <p:spPr bwMode="auto">
              <a:xfrm>
                <a:off x="1458" y="1686"/>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26725" name="Group 58"/>
            <p:cNvGrpSpPr>
              <a:grpSpLocks/>
            </p:cNvGrpSpPr>
            <p:nvPr/>
          </p:nvGrpSpPr>
          <p:grpSpPr bwMode="auto">
            <a:xfrm>
              <a:off x="1564" y="1738"/>
              <a:ext cx="111" cy="314"/>
              <a:chOff x="1392" y="1440"/>
              <a:chExt cx="144" cy="390"/>
            </a:xfrm>
          </p:grpSpPr>
          <p:sp>
            <p:nvSpPr>
              <p:cNvPr id="326726" name="AutoShape 59"/>
              <p:cNvSpPr>
                <a:spLocks noChangeArrowheads="1"/>
              </p:cNvSpPr>
              <p:nvPr/>
            </p:nvSpPr>
            <p:spPr bwMode="auto">
              <a:xfrm>
                <a:off x="1392" y="1440"/>
                <a:ext cx="144" cy="240"/>
              </a:xfrm>
              <a:prstGeom prst="triangle">
                <a:avLst>
                  <a:gd name="adj" fmla="val 50000"/>
                </a:avLst>
              </a:prstGeom>
              <a:solidFill>
                <a:srgbClr val="339933"/>
              </a:solidFill>
              <a:ln w="9525">
                <a:solidFill>
                  <a:srgbClr val="000000"/>
                </a:solidFill>
                <a:miter lim="800000"/>
                <a:headEnd/>
                <a:tailEnd/>
              </a:ln>
            </p:spPr>
            <p:txBody>
              <a:bodyPr wrap="none" anchor="ctr"/>
              <a:lstStyle/>
              <a:p>
                <a:pPr algn="r" eaLnBrk="1" hangingPunct="1">
                  <a:spcBef>
                    <a:spcPct val="0"/>
                  </a:spcBef>
                </a:pPr>
                <a:endParaRPr lang="en-GB" sz="1800">
                  <a:latin typeface="Arial" charset="0"/>
                </a:endParaRPr>
              </a:p>
            </p:txBody>
          </p:sp>
          <p:sp>
            <p:nvSpPr>
              <p:cNvPr id="326727" name="Line 60"/>
              <p:cNvSpPr>
                <a:spLocks noChangeShapeType="1"/>
              </p:cNvSpPr>
              <p:nvPr/>
            </p:nvSpPr>
            <p:spPr bwMode="auto">
              <a:xfrm>
                <a:off x="1458" y="1686"/>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26728" name="Freeform 61"/>
            <p:cNvSpPr>
              <a:spLocks/>
            </p:cNvSpPr>
            <p:nvPr/>
          </p:nvSpPr>
          <p:spPr bwMode="auto">
            <a:xfrm>
              <a:off x="1750" y="2119"/>
              <a:ext cx="1200" cy="65"/>
            </a:xfrm>
            <a:custGeom>
              <a:avLst/>
              <a:gdLst>
                <a:gd name="T0" fmla="*/ 0 w 1593"/>
                <a:gd name="T1" fmla="*/ 24 h 69"/>
                <a:gd name="T2" fmla="*/ 462 w 1593"/>
                <a:gd name="T3" fmla="*/ 0 h 69"/>
                <a:gd name="T4" fmla="*/ 1362 w 1593"/>
                <a:gd name="T5" fmla="*/ 30 h 69"/>
                <a:gd name="T6" fmla="*/ 1560 w 1593"/>
                <a:gd name="T7" fmla="*/ 36 h 69"/>
                <a:gd name="T8" fmla="*/ 0 60000 65536"/>
                <a:gd name="T9" fmla="*/ 0 60000 65536"/>
                <a:gd name="T10" fmla="*/ 0 60000 65536"/>
                <a:gd name="T11" fmla="*/ 0 60000 65536"/>
                <a:gd name="T12" fmla="*/ 0 w 1593"/>
                <a:gd name="T13" fmla="*/ 0 h 69"/>
                <a:gd name="T14" fmla="*/ 1593 w 1593"/>
                <a:gd name="T15" fmla="*/ 69 h 69"/>
              </a:gdLst>
              <a:ahLst/>
              <a:cxnLst>
                <a:cxn ang="T8">
                  <a:pos x="T0" y="T1"/>
                </a:cxn>
                <a:cxn ang="T9">
                  <a:pos x="T2" y="T3"/>
                </a:cxn>
                <a:cxn ang="T10">
                  <a:pos x="T4" y="T5"/>
                </a:cxn>
                <a:cxn ang="T11">
                  <a:pos x="T6" y="T7"/>
                </a:cxn>
              </a:cxnLst>
              <a:rect l="T12" t="T13" r="T14" b="T15"/>
              <a:pathLst>
                <a:path w="1593" h="69">
                  <a:moveTo>
                    <a:pt x="0" y="24"/>
                  </a:moveTo>
                  <a:cubicBezTo>
                    <a:pt x="154" y="18"/>
                    <a:pt x="308" y="6"/>
                    <a:pt x="462" y="0"/>
                  </a:cubicBezTo>
                  <a:cubicBezTo>
                    <a:pt x="762" y="10"/>
                    <a:pt x="1062" y="18"/>
                    <a:pt x="1362" y="30"/>
                  </a:cubicBezTo>
                  <a:cubicBezTo>
                    <a:pt x="1392" y="33"/>
                    <a:pt x="1593" y="69"/>
                    <a:pt x="1560" y="3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29" name="Line 62"/>
            <p:cNvSpPr>
              <a:spLocks noChangeShapeType="1"/>
            </p:cNvSpPr>
            <p:nvPr/>
          </p:nvSpPr>
          <p:spPr bwMode="auto">
            <a:xfrm>
              <a:off x="297" y="3127"/>
              <a:ext cx="175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6730" name="Line 63"/>
            <p:cNvSpPr>
              <a:spLocks noChangeShapeType="1"/>
            </p:cNvSpPr>
            <p:nvPr/>
          </p:nvSpPr>
          <p:spPr bwMode="auto">
            <a:xfrm flipV="1">
              <a:off x="2054" y="2148"/>
              <a:ext cx="1259" cy="97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6731" name="Line 64"/>
            <p:cNvSpPr>
              <a:spLocks noChangeShapeType="1"/>
            </p:cNvSpPr>
            <p:nvPr/>
          </p:nvSpPr>
          <p:spPr bwMode="auto">
            <a:xfrm>
              <a:off x="822" y="2805"/>
              <a:ext cx="1" cy="325"/>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326732" name="Line 65"/>
            <p:cNvSpPr>
              <a:spLocks noChangeShapeType="1"/>
            </p:cNvSpPr>
            <p:nvPr/>
          </p:nvSpPr>
          <p:spPr bwMode="auto">
            <a:xfrm>
              <a:off x="1360" y="2805"/>
              <a:ext cx="1" cy="325"/>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326733" name="Line 66"/>
            <p:cNvSpPr>
              <a:spLocks noChangeShapeType="1"/>
            </p:cNvSpPr>
            <p:nvPr/>
          </p:nvSpPr>
          <p:spPr bwMode="auto">
            <a:xfrm>
              <a:off x="2553" y="2436"/>
              <a:ext cx="1" cy="307"/>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326734" name="Line 67"/>
            <p:cNvSpPr>
              <a:spLocks noChangeShapeType="1"/>
            </p:cNvSpPr>
            <p:nvPr/>
          </p:nvSpPr>
          <p:spPr bwMode="auto">
            <a:xfrm>
              <a:off x="2922" y="2162"/>
              <a:ext cx="1" cy="288"/>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sp>
          <p:nvSpPr>
            <p:cNvPr id="326735" name="Freeform 68"/>
            <p:cNvSpPr>
              <a:spLocks/>
            </p:cNvSpPr>
            <p:nvPr/>
          </p:nvSpPr>
          <p:spPr bwMode="auto">
            <a:xfrm>
              <a:off x="1385" y="2322"/>
              <a:ext cx="1177" cy="120"/>
            </a:xfrm>
            <a:custGeom>
              <a:avLst/>
              <a:gdLst>
                <a:gd name="T0" fmla="*/ 0 w 1532"/>
                <a:gd name="T1" fmla="*/ 0 h 150"/>
                <a:gd name="T2" fmla="*/ 378 w 1532"/>
                <a:gd name="T3" fmla="*/ 24 h 150"/>
                <a:gd name="T4" fmla="*/ 660 w 1532"/>
                <a:gd name="T5" fmla="*/ 66 h 150"/>
                <a:gd name="T6" fmla="*/ 930 w 1532"/>
                <a:gd name="T7" fmla="*/ 78 h 150"/>
                <a:gd name="T8" fmla="*/ 1128 w 1532"/>
                <a:gd name="T9" fmla="*/ 90 h 150"/>
                <a:gd name="T10" fmla="*/ 1230 w 1532"/>
                <a:gd name="T11" fmla="*/ 102 h 150"/>
                <a:gd name="T12" fmla="*/ 1494 w 1532"/>
                <a:gd name="T13" fmla="*/ 144 h 150"/>
                <a:gd name="T14" fmla="*/ 1512 w 1532"/>
                <a:gd name="T15" fmla="*/ 150 h 150"/>
                <a:gd name="T16" fmla="*/ 1530 w 1532"/>
                <a:gd name="T17" fmla="*/ 144 h 150"/>
                <a:gd name="T18" fmla="*/ 1524 w 1532"/>
                <a:gd name="T19" fmla="*/ 144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2"/>
                <a:gd name="T31" fmla="*/ 0 h 150"/>
                <a:gd name="T32" fmla="*/ 1532 w 1532"/>
                <a:gd name="T33" fmla="*/ 150 h 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2" h="150">
                  <a:moveTo>
                    <a:pt x="0" y="0"/>
                  </a:moveTo>
                  <a:cubicBezTo>
                    <a:pt x="126" y="10"/>
                    <a:pt x="253" y="7"/>
                    <a:pt x="378" y="24"/>
                  </a:cubicBezTo>
                  <a:cubicBezTo>
                    <a:pt x="471" y="37"/>
                    <a:pt x="566" y="60"/>
                    <a:pt x="660" y="66"/>
                  </a:cubicBezTo>
                  <a:cubicBezTo>
                    <a:pt x="750" y="72"/>
                    <a:pt x="840" y="73"/>
                    <a:pt x="930" y="78"/>
                  </a:cubicBezTo>
                  <a:cubicBezTo>
                    <a:pt x="996" y="82"/>
                    <a:pt x="1128" y="90"/>
                    <a:pt x="1128" y="90"/>
                  </a:cubicBezTo>
                  <a:cubicBezTo>
                    <a:pt x="1184" y="104"/>
                    <a:pt x="1123" y="90"/>
                    <a:pt x="1230" y="102"/>
                  </a:cubicBezTo>
                  <a:cubicBezTo>
                    <a:pt x="1318" y="112"/>
                    <a:pt x="1406" y="131"/>
                    <a:pt x="1494" y="144"/>
                  </a:cubicBezTo>
                  <a:cubicBezTo>
                    <a:pt x="1500" y="146"/>
                    <a:pt x="1506" y="150"/>
                    <a:pt x="1512" y="150"/>
                  </a:cubicBezTo>
                  <a:cubicBezTo>
                    <a:pt x="1518" y="150"/>
                    <a:pt x="1524" y="147"/>
                    <a:pt x="1530" y="144"/>
                  </a:cubicBezTo>
                  <a:cubicBezTo>
                    <a:pt x="1532" y="143"/>
                    <a:pt x="1526" y="144"/>
                    <a:pt x="1524" y="144"/>
                  </a:cubicBezTo>
                </a:path>
              </a:pathLst>
            </a:custGeom>
            <a:solidFill>
              <a:srgbClr val="CCFF66"/>
            </a:solidFill>
            <a:ln w="9525">
              <a:solidFill>
                <a:srgbClr val="000000"/>
              </a:solidFill>
              <a:round/>
              <a:headEnd/>
              <a:tailEnd/>
            </a:ln>
          </p:spPr>
          <p:txBody>
            <a:bodyPr/>
            <a:lstStyle/>
            <a:p>
              <a:endParaRPr lang="en-GB"/>
            </a:p>
          </p:txBody>
        </p:sp>
        <p:sp>
          <p:nvSpPr>
            <p:cNvPr id="326736" name="Freeform 69"/>
            <p:cNvSpPr>
              <a:spLocks/>
            </p:cNvSpPr>
            <p:nvPr/>
          </p:nvSpPr>
          <p:spPr bwMode="auto">
            <a:xfrm>
              <a:off x="1348" y="2375"/>
              <a:ext cx="507" cy="429"/>
            </a:xfrm>
            <a:custGeom>
              <a:avLst/>
              <a:gdLst>
                <a:gd name="T0" fmla="*/ 0 w 660"/>
                <a:gd name="T1" fmla="*/ 534 h 534"/>
                <a:gd name="T2" fmla="*/ 78 w 660"/>
                <a:gd name="T3" fmla="*/ 456 h 534"/>
                <a:gd name="T4" fmla="*/ 234 w 660"/>
                <a:gd name="T5" fmla="*/ 336 h 534"/>
                <a:gd name="T6" fmla="*/ 444 w 660"/>
                <a:gd name="T7" fmla="*/ 162 h 534"/>
                <a:gd name="T8" fmla="*/ 552 w 660"/>
                <a:gd name="T9" fmla="*/ 96 h 534"/>
                <a:gd name="T10" fmla="*/ 660 w 660"/>
                <a:gd name="T11" fmla="*/ 0 h 534"/>
                <a:gd name="T12" fmla="*/ 0 60000 65536"/>
                <a:gd name="T13" fmla="*/ 0 60000 65536"/>
                <a:gd name="T14" fmla="*/ 0 60000 65536"/>
                <a:gd name="T15" fmla="*/ 0 60000 65536"/>
                <a:gd name="T16" fmla="*/ 0 60000 65536"/>
                <a:gd name="T17" fmla="*/ 0 60000 65536"/>
                <a:gd name="T18" fmla="*/ 0 w 660"/>
                <a:gd name="T19" fmla="*/ 0 h 534"/>
                <a:gd name="T20" fmla="*/ 660 w 660"/>
                <a:gd name="T21" fmla="*/ 534 h 534"/>
              </a:gdLst>
              <a:ahLst/>
              <a:cxnLst>
                <a:cxn ang="T12">
                  <a:pos x="T0" y="T1"/>
                </a:cxn>
                <a:cxn ang="T13">
                  <a:pos x="T2" y="T3"/>
                </a:cxn>
                <a:cxn ang="T14">
                  <a:pos x="T4" y="T5"/>
                </a:cxn>
                <a:cxn ang="T15">
                  <a:pos x="T6" y="T7"/>
                </a:cxn>
                <a:cxn ang="T16">
                  <a:pos x="T8" y="T9"/>
                </a:cxn>
                <a:cxn ang="T17">
                  <a:pos x="T10" y="T11"/>
                </a:cxn>
              </a:cxnLst>
              <a:rect l="T18" t="T19" r="T20" b="T21"/>
              <a:pathLst>
                <a:path w="660" h="534">
                  <a:moveTo>
                    <a:pt x="0" y="534"/>
                  </a:moveTo>
                  <a:cubicBezTo>
                    <a:pt x="26" y="495"/>
                    <a:pt x="38" y="483"/>
                    <a:pt x="78" y="456"/>
                  </a:cubicBezTo>
                  <a:cubicBezTo>
                    <a:pt x="138" y="416"/>
                    <a:pt x="159" y="361"/>
                    <a:pt x="234" y="336"/>
                  </a:cubicBezTo>
                  <a:cubicBezTo>
                    <a:pt x="309" y="282"/>
                    <a:pt x="376" y="224"/>
                    <a:pt x="444" y="162"/>
                  </a:cubicBezTo>
                  <a:cubicBezTo>
                    <a:pt x="475" y="134"/>
                    <a:pt x="520" y="123"/>
                    <a:pt x="552" y="96"/>
                  </a:cubicBezTo>
                  <a:cubicBezTo>
                    <a:pt x="570" y="80"/>
                    <a:pt x="642" y="9"/>
                    <a:pt x="660" y="0"/>
                  </a:cubicBezTo>
                </a:path>
              </a:pathLst>
            </a:custGeom>
            <a:solidFill>
              <a:srgbClr val="CCFF66"/>
            </a:solidFill>
            <a:ln w="9525">
              <a:solidFill>
                <a:srgbClr val="000000"/>
              </a:solidFill>
              <a:round/>
              <a:headEnd/>
              <a:tailEnd/>
            </a:ln>
          </p:spPr>
          <p:txBody>
            <a:bodyPr/>
            <a:lstStyle/>
            <a:p>
              <a:endParaRPr lang="en-GB"/>
            </a:p>
          </p:txBody>
        </p:sp>
        <p:sp>
          <p:nvSpPr>
            <p:cNvPr id="326737" name="Freeform 70"/>
            <p:cNvSpPr>
              <a:spLocks/>
            </p:cNvSpPr>
            <p:nvPr/>
          </p:nvSpPr>
          <p:spPr bwMode="auto">
            <a:xfrm>
              <a:off x="1736" y="1878"/>
              <a:ext cx="1186" cy="285"/>
            </a:xfrm>
            <a:custGeom>
              <a:avLst/>
              <a:gdLst>
                <a:gd name="T0" fmla="*/ 254 w 1186"/>
                <a:gd name="T1" fmla="*/ 0 h 285"/>
                <a:gd name="T2" fmla="*/ 209 w 1186"/>
                <a:gd name="T3" fmla="*/ 73 h 285"/>
                <a:gd name="T4" fmla="*/ 142 w 1186"/>
                <a:gd name="T5" fmla="*/ 79 h 285"/>
                <a:gd name="T6" fmla="*/ 1 w 1186"/>
                <a:gd name="T7" fmla="*/ 259 h 285"/>
                <a:gd name="T8" fmla="*/ 81 w 1186"/>
                <a:gd name="T9" fmla="*/ 259 h 285"/>
                <a:gd name="T10" fmla="*/ 394 w 1186"/>
                <a:gd name="T11" fmla="*/ 250 h 285"/>
                <a:gd name="T12" fmla="*/ 962 w 1186"/>
                <a:gd name="T13" fmla="*/ 276 h 285"/>
                <a:gd name="T14" fmla="*/ 1186 w 1186"/>
                <a:gd name="T15" fmla="*/ 285 h 285"/>
                <a:gd name="T16" fmla="*/ 0 60000 65536"/>
                <a:gd name="T17" fmla="*/ 0 60000 65536"/>
                <a:gd name="T18" fmla="*/ 0 60000 65536"/>
                <a:gd name="T19" fmla="*/ 0 60000 65536"/>
                <a:gd name="T20" fmla="*/ 0 60000 65536"/>
                <a:gd name="T21" fmla="*/ 0 60000 65536"/>
                <a:gd name="T22" fmla="*/ 0 60000 65536"/>
                <a:gd name="T23" fmla="*/ 0 60000 65536"/>
                <a:gd name="T24" fmla="*/ 0 w 1186"/>
                <a:gd name="T25" fmla="*/ 0 h 285"/>
                <a:gd name="T26" fmla="*/ 1186 w 1186"/>
                <a:gd name="T27" fmla="*/ 285 h 2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6" h="285">
                  <a:moveTo>
                    <a:pt x="254" y="0"/>
                  </a:moveTo>
                  <a:cubicBezTo>
                    <a:pt x="236" y="20"/>
                    <a:pt x="216" y="53"/>
                    <a:pt x="209" y="73"/>
                  </a:cubicBezTo>
                  <a:cubicBezTo>
                    <a:pt x="199" y="106"/>
                    <a:pt x="154" y="77"/>
                    <a:pt x="142" y="79"/>
                  </a:cubicBezTo>
                  <a:cubicBezTo>
                    <a:pt x="67" y="118"/>
                    <a:pt x="33" y="205"/>
                    <a:pt x="1" y="259"/>
                  </a:cubicBezTo>
                  <a:cubicBezTo>
                    <a:pt x="50" y="277"/>
                    <a:pt x="0" y="263"/>
                    <a:pt x="81" y="259"/>
                  </a:cubicBezTo>
                  <a:cubicBezTo>
                    <a:pt x="185" y="254"/>
                    <a:pt x="289" y="253"/>
                    <a:pt x="394" y="250"/>
                  </a:cubicBezTo>
                  <a:cubicBezTo>
                    <a:pt x="584" y="257"/>
                    <a:pt x="772" y="268"/>
                    <a:pt x="962" y="276"/>
                  </a:cubicBezTo>
                  <a:cubicBezTo>
                    <a:pt x="1033" y="284"/>
                    <a:pt x="1109" y="282"/>
                    <a:pt x="1186" y="285"/>
                  </a:cubicBezTo>
                </a:path>
              </a:pathLst>
            </a:custGeom>
            <a:solidFill>
              <a:srgbClr val="33CC33"/>
            </a:solidFill>
            <a:ln w="9525">
              <a:solidFill>
                <a:srgbClr val="000000"/>
              </a:solidFill>
              <a:round/>
              <a:headEnd/>
              <a:tailEnd/>
            </a:ln>
          </p:spPr>
          <p:txBody>
            <a:bodyPr/>
            <a:lstStyle/>
            <a:p>
              <a:endParaRPr lang="en-GB"/>
            </a:p>
          </p:txBody>
        </p:sp>
        <p:sp>
          <p:nvSpPr>
            <p:cNvPr id="326738" name="Freeform 71"/>
            <p:cNvSpPr>
              <a:spLocks/>
            </p:cNvSpPr>
            <p:nvPr/>
          </p:nvSpPr>
          <p:spPr bwMode="auto">
            <a:xfrm>
              <a:off x="1987" y="1864"/>
              <a:ext cx="1337" cy="316"/>
            </a:xfrm>
            <a:custGeom>
              <a:avLst/>
              <a:gdLst>
                <a:gd name="T0" fmla="*/ 0 w 1337"/>
                <a:gd name="T1" fmla="*/ 14 h 316"/>
                <a:gd name="T2" fmla="*/ 687 w 1337"/>
                <a:gd name="T3" fmla="*/ 0 h 316"/>
                <a:gd name="T4" fmla="*/ 1184 w 1337"/>
                <a:gd name="T5" fmla="*/ 9 h 316"/>
                <a:gd name="T6" fmla="*/ 1329 w 1337"/>
                <a:gd name="T7" fmla="*/ 12 h 316"/>
                <a:gd name="T8" fmla="*/ 1284 w 1337"/>
                <a:gd name="T9" fmla="*/ 42 h 316"/>
                <a:gd name="T10" fmla="*/ 1218 w 1337"/>
                <a:gd name="T11" fmla="*/ 90 h 316"/>
                <a:gd name="T12" fmla="*/ 1044 w 1337"/>
                <a:gd name="T13" fmla="*/ 221 h 316"/>
                <a:gd name="T14" fmla="*/ 999 w 1337"/>
                <a:gd name="T15" fmla="*/ 255 h 316"/>
                <a:gd name="T16" fmla="*/ 983 w 1337"/>
                <a:gd name="T17" fmla="*/ 274 h 316"/>
                <a:gd name="T18" fmla="*/ 939 w 1337"/>
                <a:gd name="T19" fmla="*/ 297 h 316"/>
                <a:gd name="T20" fmla="*/ 933 w 1337"/>
                <a:gd name="T21" fmla="*/ 303 h 3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7"/>
                <a:gd name="T34" fmla="*/ 0 h 316"/>
                <a:gd name="T35" fmla="*/ 1337 w 1337"/>
                <a:gd name="T36" fmla="*/ 316 h 3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7" h="316">
                  <a:moveTo>
                    <a:pt x="0" y="14"/>
                  </a:moveTo>
                  <a:cubicBezTo>
                    <a:pt x="242" y="6"/>
                    <a:pt x="432" y="5"/>
                    <a:pt x="687" y="0"/>
                  </a:cubicBezTo>
                  <a:cubicBezTo>
                    <a:pt x="852" y="3"/>
                    <a:pt x="1018" y="4"/>
                    <a:pt x="1184" y="9"/>
                  </a:cubicBezTo>
                  <a:cubicBezTo>
                    <a:pt x="1219" y="10"/>
                    <a:pt x="1289" y="11"/>
                    <a:pt x="1329" y="12"/>
                  </a:cubicBezTo>
                  <a:cubicBezTo>
                    <a:pt x="1337" y="15"/>
                    <a:pt x="1290" y="36"/>
                    <a:pt x="1284" y="42"/>
                  </a:cubicBezTo>
                  <a:cubicBezTo>
                    <a:pt x="1259" y="62"/>
                    <a:pt x="1239" y="82"/>
                    <a:pt x="1218" y="90"/>
                  </a:cubicBezTo>
                  <a:cubicBezTo>
                    <a:pt x="1173" y="130"/>
                    <a:pt x="1098" y="188"/>
                    <a:pt x="1044" y="221"/>
                  </a:cubicBezTo>
                  <a:cubicBezTo>
                    <a:pt x="998" y="264"/>
                    <a:pt x="1044" y="225"/>
                    <a:pt x="999" y="255"/>
                  </a:cubicBezTo>
                  <a:cubicBezTo>
                    <a:pt x="993" y="260"/>
                    <a:pt x="990" y="270"/>
                    <a:pt x="983" y="274"/>
                  </a:cubicBezTo>
                  <a:cubicBezTo>
                    <a:pt x="968" y="282"/>
                    <a:pt x="939" y="297"/>
                    <a:pt x="939" y="297"/>
                  </a:cubicBezTo>
                  <a:cubicBezTo>
                    <a:pt x="912" y="316"/>
                    <a:pt x="948" y="287"/>
                    <a:pt x="933" y="303"/>
                  </a:cubicBezTo>
                </a:path>
              </a:pathLst>
            </a:custGeom>
            <a:solidFill>
              <a:srgbClr val="33CC33"/>
            </a:solidFill>
            <a:ln w="9525">
              <a:solidFill>
                <a:srgbClr val="000000"/>
              </a:solidFill>
              <a:round/>
              <a:headEnd/>
              <a:tailEnd/>
            </a:ln>
          </p:spPr>
          <p:txBody>
            <a:bodyPr/>
            <a:lstStyle/>
            <a:p>
              <a:endParaRPr lang="en-GB"/>
            </a:p>
          </p:txBody>
        </p:sp>
        <p:sp>
          <p:nvSpPr>
            <p:cNvPr id="326739" name="Freeform 72"/>
            <p:cNvSpPr>
              <a:spLocks/>
            </p:cNvSpPr>
            <p:nvPr/>
          </p:nvSpPr>
          <p:spPr bwMode="auto">
            <a:xfrm>
              <a:off x="1385" y="2125"/>
              <a:ext cx="1535" cy="317"/>
            </a:xfrm>
            <a:custGeom>
              <a:avLst/>
              <a:gdLst>
                <a:gd name="T0" fmla="*/ 20 w 1535"/>
                <a:gd name="T1" fmla="*/ 150 h 317"/>
                <a:gd name="T2" fmla="*/ 263 w 1535"/>
                <a:gd name="T3" fmla="*/ 80 h 317"/>
                <a:gd name="T4" fmla="*/ 310 w 1535"/>
                <a:gd name="T5" fmla="*/ 69 h 317"/>
                <a:gd name="T6" fmla="*/ 342 w 1535"/>
                <a:gd name="T7" fmla="*/ 46 h 317"/>
                <a:gd name="T8" fmla="*/ 359 w 1535"/>
                <a:gd name="T9" fmla="*/ 17 h 317"/>
                <a:gd name="T10" fmla="*/ 594 w 1535"/>
                <a:gd name="T11" fmla="*/ 0 h 317"/>
                <a:gd name="T12" fmla="*/ 1322 w 1535"/>
                <a:gd name="T13" fmla="*/ 29 h 317"/>
                <a:gd name="T14" fmla="*/ 1535 w 1535"/>
                <a:gd name="T15" fmla="*/ 41 h 317"/>
                <a:gd name="T16" fmla="*/ 1324 w 1535"/>
                <a:gd name="T17" fmla="*/ 200 h 317"/>
                <a:gd name="T18" fmla="*/ 1241 w 1535"/>
                <a:gd name="T19" fmla="*/ 260 h 317"/>
                <a:gd name="T20" fmla="*/ 1216 w 1535"/>
                <a:gd name="T21" fmla="*/ 281 h 317"/>
                <a:gd name="T22" fmla="*/ 1159 w 1535"/>
                <a:gd name="T23" fmla="*/ 317 h 317"/>
                <a:gd name="T24" fmla="*/ 842 w 1535"/>
                <a:gd name="T25" fmla="*/ 273 h 317"/>
                <a:gd name="T26" fmla="*/ 468 w 1535"/>
                <a:gd name="T27" fmla="*/ 237 h 317"/>
                <a:gd name="T28" fmla="*/ 105 w 1535"/>
                <a:gd name="T29" fmla="*/ 185 h 317"/>
                <a:gd name="T30" fmla="*/ 20 w 1535"/>
                <a:gd name="T31" fmla="*/ 150 h 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35"/>
                <a:gd name="T49" fmla="*/ 0 h 317"/>
                <a:gd name="T50" fmla="*/ 1535 w 1535"/>
                <a:gd name="T51" fmla="*/ 317 h 3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35" h="317">
                  <a:moveTo>
                    <a:pt x="20" y="150"/>
                  </a:moveTo>
                  <a:cubicBezTo>
                    <a:pt x="69" y="33"/>
                    <a:pt x="148" y="95"/>
                    <a:pt x="263" y="80"/>
                  </a:cubicBezTo>
                  <a:cubicBezTo>
                    <a:pt x="279" y="74"/>
                    <a:pt x="287" y="83"/>
                    <a:pt x="310" y="69"/>
                  </a:cubicBezTo>
                  <a:cubicBezTo>
                    <a:pt x="321" y="62"/>
                    <a:pt x="342" y="46"/>
                    <a:pt x="342" y="46"/>
                  </a:cubicBezTo>
                  <a:cubicBezTo>
                    <a:pt x="347" y="28"/>
                    <a:pt x="340" y="20"/>
                    <a:pt x="359" y="17"/>
                  </a:cubicBezTo>
                  <a:cubicBezTo>
                    <a:pt x="435" y="7"/>
                    <a:pt x="518" y="5"/>
                    <a:pt x="594" y="0"/>
                  </a:cubicBezTo>
                  <a:cubicBezTo>
                    <a:pt x="837" y="6"/>
                    <a:pt x="1079" y="18"/>
                    <a:pt x="1322" y="29"/>
                  </a:cubicBezTo>
                  <a:cubicBezTo>
                    <a:pt x="1389" y="34"/>
                    <a:pt x="1468" y="33"/>
                    <a:pt x="1535" y="41"/>
                  </a:cubicBezTo>
                  <a:cubicBezTo>
                    <a:pt x="1468" y="89"/>
                    <a:pt x="1393" y="156"/>
                    <a:pt x="1324" y="200"/>
                  </a:cubicBezTo>
                  <a:cubicBezTo>
                    <a:pt x="1298" y="216"/>
                    <a:pt x="1267" y="250"/>
                    <a:pt x="1241" y="260"/>
                  </a:cubicBezTo>
                  <a:cubicBezTo>
                    <a:pt x="1231" y="264"/>
                    <a:pt x="1225" y="274"/>
                    <a:pt x="1216" y="281"/>
                  </a:cubicBezTo>
                  <a:cubicBezTo>
                    <a:pt x="1194" y="297"/>
                    <a:pt x="1183" y="308"/>
                    <a:pt x="1159" y="317"/>
                  </a:cubicBezTo>
                  <a:cubicBezTo>
                    <a:pt x="1060" y="281"/>
                    <a:pt x="943" y="283"/>
                    <a:pt x="842" y="273"/>
                  </a:cubicBezTo>
                  <a:cubicBezTo>
                    <a:pt x="716" y="260"/>
                    <a:pt x="594" y="242"/>
                    <a:pt x="468" y="237"/>
                  </a:cubicBezTo>
                  <a:cubicBezTo>
                    <a:pt x="347" y="222"/>
                    <a:pt x="227" y="193"/>
                    <a:pt x="105" y="185"/>
                  </a:cubicBezTo>
                  <a:cubicBezTo>
                    <a:pt x="0" y="178"/>
                    <a:pt x="45" y="89"/>
                    <a:pt x="20" y="150"/>
                  </a:cubicBezTo>
                  <a:close/>
                </a:path>
              </a:pathLst>
            </a:custGeom>
            <a:solidFill>
              <a:srgbClr val="CCFF66"/>
            </a:solidFill>
            <a:ln w="9525">
              <a:solidFill>
                <a:srgbClr val="000000"/>
              </a:solidFill>
              <a:round/>
              <a:headEnd/>
              <a:tailEnd/>
            </a:ln>
          </p:spPr>
          <p:txBody>
            <a:bodyPr/>
            <a:lstStyle/>
            <a:p>
              <a:endParaRPr lang="en-GB"/>
            </a:p>
          </p:txBody>
        </p:sp>
        <p:sp>
          <p:nvSpPr>
            <p:cNvPr id="326740" name="Freeform 73"/>
            <p:cNvSpPr>
              <a:spLocks/>
            </p:cNvSpPr>
            <p:nvPr/>
          </p:nvSpPr>
          <p:spPr bwMode="auto">
            <a:xfrm>
              <a:off x="817" y="2269"/>
              <a:ext cx="1041" cy="549"/>
            </a:xfrm>
            <a:custGeom>
              <a:avLst/>
              <a:gdLst>
                <a:gd name="T0" fmla="*/ 0 w 1041"/>
                <a:gd name="T1" fmla="*/ 534 h 549"/>
                <a:gd name="T2" fmla="*/ 22 w 1041"/>
                <a:gd name="T3" fmla="*/ 509 h 549"/>
                <a:gd name="T4" fmla="*/ 25 w 1041"/>
                <a:gd name="T5" fmla="*/ 494 h 549"/>
                <a:gd name="T6" fmla="*/ 56 w 1041"/>
                <a:gd name="T7" fmla="*/ 457 h 549"/>
                <a:gd name="T8" fmla="*/ 191 w 1041"/>
                <a:gd name="T9" fmla="*/ 406 h 549"/>
                <a:gd name="T10" fmla="*/ 275 w 1041"/>
                <a:gd name="T11" fmla="*/ 371 h 549"/>
                <a:gd name="T12" fmla="*/ 310 w 1041"/>
                <a:gd name="T13" fmla="*/ 353 h 549"/>
                <a:gd name="T14" fmla="*/ 320 w 1041"/>
                <a:gd name="T15" fmla="*/ 335 h 549"/>
                <a:gd name="T16" fmla="*/ 336 w 1041"/>
                <a:gd name="T17" fmla="*/ 322 h 549"/>
                <a:gd name="T18" fmla="*/ 342 w 1041"/>
                <a:gd name="T19" fmla="*/ 304 h 549"/>
                <a:gd name="T20" fmla="*/ 400 w 1041"/>
                <a:gd name="T21" fmla="*/ 217 h 549"/>
                <a:gd name="T22" fmla="*/ 454 w 1041"/>
                <a:gd name="T23" fmla="*/ 155 h 549"/>
                <a:gd name="T24" fmla="*/ 461 w 1041"/>
                <a:gd name="T25" fmla="*/ 131 h 549"/>
                <a:gd name="T26" fmla="*/ 489 w 1041"/>
                <a:gd name="T27" fmla="*/ 102 h 549"/>
                <a:gd name="T28" fmla="*/ 549 w 1041"/>
                <a:gd name="T29" fmla="*/ 44 h 549"/>
                <a:gd name="T30" fmla="*/ 561 w 1041"/>
                <a:gd name="T31" fmla="*/ 25 h 549"/>
                <a:gd name="T32" fmla="*/ 593 w 1041"/>
                <a:gd name="T33" fmla="*/ 0 h 549"/>
                <a:gd name="T34" fmla="*/ 827 w 1041"/>
                <a:gd name="T35" fmla="*/ 43 h 549"/>
                <a:gd name="T36" fmla="*/ 1041 w 1041"/>
                <a:gd name="T37" fmla="*/ 87 h 549"/>
                <a:gd name="T38" fmla="*/ 993 w 1041"/>
                <a:gd name="T39" fmla="*/ 124 h 549"/>
                <a:gd name="T40" fmla="*/ 961 w 1041"/>
                <a:gd name="T41" fmla="*/ 149 h 549"/>
                <a:gd name="T42" fmla="*/ 887 w 1041"/>
                <a:gd name="T43" fmla="*/ 218 h 549"/>
                <a:gd name="T44" fmla="*/ 774 w 1041"/>
                <a:gd name="T45" fmla="*/ 298 h 549"/>
                <a:gd name="T46" fmla="*/ 710 w 1041"/>
                <a:gd name="T47" fmla="*/ 347 h 549"/>
                <a:gd name="T48" fmla="*/ 603 w 1041"/>
                <a:gd name="T49" fmla="*/ 437 h 549"/>
                <a:gd name="T50" fmla="*/ 553 w 1041"/>
                <a:gd name="T51" fmla="*/ 508 h 549"/>
                <a:gd name="T52" fmla="*/ 527 w 1041"/>
                <a:gd name="T53" fmla="*/ 537 h 549"/>
                <a:gd name="T54" fmla="*/ 384 w 1041"/>
                <a:gd name="T55" fmla="*/ 533 h 549"/>
                <a:gd name="T56" fmla="*/ 3 w 1041"/>
                <a:gd name="T57" fmla="*/ 534 h 549"/>
                <a:gd name="T58" fmla="*/ 37 w 1041"/>
                <a:gd name="T59" fmla="*/ 475 h 5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1"/>
                <a:gd name="T91" fmla="*/ 0 h 549"/>
                <a:gd name="T92" fmla="*/ 1041 w 1041"/>
                <a:gd name="T93" fmla="*/ 549 h 5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1" h="549">
                  <a:moveTo>
                    <a:pt x="0" y="534"/>
                  </a:moveTo>
                  <a:cubicBezTo>
                    <a:pt x="3" y="529"/>
                    <a:pt x="18" y="516"/>
                    <a:pt x="22" y="509"/>
                  </a:cubicBezTo>
                  <a:cubicBezTo>
                    <a:pt x="26" y="502"/>
                    <a:pt x="19" y="503"/>
                    <a:pt x="25" y="494"/>
                  </a:cubicBezTo>
                  <a:cubicBezTo>
                    <a:pt x="35" y="481"/>
                    <a:pt x="29" y="472"/>
                    <a:pt x="56" y="457"/>
                  </a:cubicBezTo>
                  <a:cubicBezTo>
                    <a:pt x="84" y="427"/>
                    <a:pt x="147" y="421"/>
                    <a:pt x="191" y="406"/>
                  </a:cubicBezTo>
                  <a:cubicBezTo>
                    <a:pt x="220" y="397"/>
                    <a:pt x="246" y="383"/>
                    <a:pt x="275" y="371"/>
                  </a:cubicBezTo>
                  <a:cubicBezTo>
                    <a:pt x="287" y="366"/>
                    <a:pt x="310" y="353"/>
                    <a:pt x="310" y="353"/>
                  </a:cubicBezTo>
                  <a:cubicBezTo>
                    <a:pt x="313" y="347"/>
                    <a:pt x="316" y="340"/>
                    <a:pt x="320" y="335"/>
                  </a:cubicBezTo>
                  <a:cubicBezTo>
                    <a:pt x="325" y="330"/>
                    <a:pt x="332" y="329"/>
                    <a:pt x="336" y="322"/>
                  </a:cubicBezTo>
                  <a:cubicBezTo>
                    <a:pt x="340" y="317"/>
                    <a:pt x="339" y="310"/>
                    <a:pt x="342" y="304"/>
                  </a:cubicBezTo>
                  <a:cubicBezTo>
                    <a:pt x="357" y="273"/>
                    <a:pt x="375" y="237"/>
                    <a:pt x="400" y="217"/>
                  </a:cubicBezTo>
                  <a:cubicBezTo>
                    <a:pt x="414" y="194"/>
                    <a:pt x="434" y="171"/>
                    <a:pt x="454" y="155"/>
                  </a:cubicBezTo>
                  <a:cubicBezTo>
                    <a:pt x="457" y="149"/>
                    <a:pt x="457" y="137"/>
                    <a:pt x="461" y="131"/>
                  </a:cubicBezTo>
                  <a:cubicBezTo>
                    <a:pt x="471" y="122"/>
                    <a:pt x="489" y="102"/>
                    <a:pt x="489" y="102"/>
                  </a:cubicBezTo>
                  <a:cubicBezTo>
                    <a:pt x="507" y="71"/>
                    <a:pt x="513" y="59"/>
                    <a:pt x="549" y="44"/>
                  </a:cubicBezTo>
                  <a:cubicBezTo>
                    <a:pt x="552" y="38"/>
                    <a:pt x="556" y="30"/>
                    <a:pt x="561" y="25"/>
                  </a:cubicBezTo>
                  <a:cubicBezTo>
                    <a:pt x="570" y="16"/>
                    <a:pt x="593" y="0"/>
                    <a:pt x="593" y="0"/>
                  </a:cubicBezTo>
                  <a:cubicBezTo>
                    <a:pt x="671" y="30"/>
                    <a:pt x="745" y="37"/>
                    <a:pt x="827" y="43"/>
                  </a:cubicBezTo>
                  <a:cubicBezTo>
                    <a:pt x="898" y="55"/>
                    <a:pt x="973" y="61"/>
                    <a:pt x="1041" y="87"/>
                  </a:cubicBezTo>
                  <a:cubicBezTo>
                    <a:pt x="1025" y="99"/>
                    <a:pt x="1009" y="112"/>
                    <a:pt x="993" y="124"/>
                  </a:cubicBezTo>
                  <a:cubicBezTo>
                    <a:pt x="982" y="132"/>
                    <a:pt x="961" y="149"/>
                    <a:pt x="961" y="149"/>
                  </a:cubicBezTo>
                  <a:cubicBezTo>
                    <a:pt x="949" y="190"/>
                    <a:pt x="916" y="198"/>
                    <a:pt x="887" y="218"/>
                  </a:cubicBezTo>
                  <a:cubicBezTo>
                    <a:pt x="849" y="245"/>
                    <a:pt x="811" y="269"/>
                    <a:pt x="774" y="298"/>
                  </a:cubicBezTo>
                  <a:cubicBezTo>
                    <a:pt x="755" y="313"/>
                    <a:pt x="727" y="328"/>
                    <a:pt x="710" y="347"/>
                  </a:cubicBezTo>
                  <a:cubicBezTo>
                    <a:pt x="681" y="381"/>
                    <a:pt x="643" y="422"/>
                    <a:pt x="603" y="437"/>
                  </a:cubicBezTo>
                  <a:cubicBezTo>
                    <a:pt x="587" y="466"/>
                    <a:pt x="574" y="485"/>
                    <a:pt x="553" y="508"/>
                  </a:cubicBezTo>
                  <a:cubicBezTo>
                    <a:pt x="536" y="527"/>
                    <a:pt x="555" y="533"/>
                    <a:pt x="527" y="537"/>
                  </a:cubicBezTo>
                  <a:cubicBezTo>
                    <a:pt x="499" y="541"/>
                    <a:pt x="471" y="533"/>
                    <a:pt x="384" y="533"/>
                  </a:cubicBezTo>
                  <a:cubicBezTo>
                    <a:pt x="254" y="549"/>
                    <a:pt x="133" y="545"/>
                    <a:pt x="3" y="534"/>
                  </a:cubicBezTo>
                  <a:cubicBezTo>
                    <a:pt x="38" y="495"/>
                    <a:pt x="17" y="497"/>
                    <a:pt x="37" y="475"/>
                  </a:cubicBezTo>
                </a:path>
              </a:pathLst>
            </a:custGeom>
            <a:solidFill>
              <a:srgbClr val="FFCC00"/>
            </a:solidFill>
            <a:ln w="9525">
              <a:solidFill>
                <a:srgbClr val="000000"/>
              </a:solidFill>
              <a:round/>
              <a:headEnd/>
              <a:tailEnd/>
            </a:ln>
          </p:spPr>
          <p:txBody>
            <a:bodyPr/>
            <a:lstStyle/>
            <a:p>
              <a:endParaRPr lang="en-GB"/>
            </a:p>
          </p:txBody>
        </p:sp>
        <p:sp>
          <p:nvSpPr>
            <p:cNvPr id="326741" name="Freeform 74"/>
            <p:cNvSpPr>
              <a:spLocks/>
            </p:cNvSpPr>
            <p:nvPr/>
          </p:nvSpPr>
          <p:spPr bwMode="auto">
            <a:xfrm>
              <a:off x="1347" y="2361"/>
              <a:ext cx="1207" cy="456"/>
            </a:xfrm>
            <a:custGeom>
              <a:avLst/>
              <a:gdLst>
                <a:gd name="T0" fmla="*/ 7 w 1207"/>
                <a:gd name="T1" fmla="*/ 445 h 456"/>
                <a:gd name="T2" fmla="*/ 722 w 1207"/>
                <a:gd name="T3" fmla="*/ 440 h 456"/>
                <a:gd name="T4" fmla="*/ 748 w 1207"/>
                <a:gd name="T5" fmla="*/ 416 h 456"/>
                <a:gd name="T6" fmla="*/ 764 w 1207"/>
                <a:gd name="T7" fmla="*/ 411 h 456"/>
                <a:gd name="T8" fmla="*/ 843 w 1207"/>
                <a:gd name="T9" fmla="*/ 353 h 456"/>
                <a:gd name="T10" fmla="*/ 890 w 1207"/>
                <a:gd name="T11" fmla="*/ 318 h 456"/>
                <a:gd name="T12" fmla="*/ 906 w 1207"/>
                <a:gd name="T13" fmla="*/ 307 h 456"/>
                <a:gd name="T14" fmla="*/ 1001 w 1207"/>
                <a:gd name="T15" fmla="*/ 226 h 456"/>
                <a:gd name="T16" fmla="*/ 1064 w 1207"/>
                <a:gd name="T17" fmla="*/ 197 h 456"/>
                <a:gd name="T18" fmla="*/ 1138 w 1207"/>
                <a:gd name="T19" fmla="*/ 139 h 456"/>
                <a:gd name="T20" fmla="*/ 1169 w 1207"/>
                <a:gd name="T21" fmla="*/ 116 h 456"/>
                <a:gd name="T22" fmla="*/ 1185 w 1207"/>
                <a:gd name="T23" fmla="*/ 105 h 456"/>
                <a:gd name="T24" fmla="*/ 1207 w 1207"/>
                <a:gd name="T25" fmla="*/ 78 h 456"/>
                <a:gd name="T26" fmla="*/ 1161 w 1207"/>
                <a:gd name="T27" fmla="*/ 69 h 456"/>
                <a:gd name="T28" fmla="*/ 1044 w 1207"/>
                <a:gd name="T29" fmla="*/ 49 h 456"/>
                <a:gd name="T30" fmla="*/ 631 w 1207"/>
                <a:gd name="T31" fmla="*/ 10 h 456"/>
                <a:gd name="T32" fmla="*/ 501 w 1207"/>
                <a:gd name="T33" fmla="*/ 1 h 456"/>
                <a:gd name="T34" fmla="*/ 454 w 1207"/>
                <a:gd name="T35" fmla="*/ 30 h 456"/>
                <a:gd name="T36" fmla="*/ 417 w 1207"/>
                <a:gd name="T37" fmla="*/ 76 h 456"/>
                <a:gd name="T38" fmla="*/ 385 w 1207"/>
                <a:gd name="T39" fmla="*/ 93 h 456"/>
                <a:gd name="T40" fmla="*/ 296 w 1207"/>
                <a:gd name="T41" fmla="*/ 163 h 456"/>
                <a:gd name="T42" fmla="*/ 186 w 1207"/>
                <a:gd name="T43" fmla="*/ 243 h 456"/>
                <a:gd name="T44" fmla="*/ 122 w 1207"/>
                <a:gd name="T45" fmla="*/ 301 h 456"/>
                <a:gd name="T46" fmla="*/ 91 w 1207"/>
                <a:gd name="T47" fmla="*/ 324 h 456"/>
                <a:gd name="T48" fmla="*/ 54 w 1207"/>
                <a:gd name="T49" fmla="*/ 370 h 456"/>
                <a:gd name="T50" fmla="*/ 33 w 1207"/>
                <a:gd name="T51" fmla="*/ 394 h 456"/>
                <a:gd name="T52" fmla="*/ 16 w 1207"/>
                <a:gd name="T53" fmla="*/ 430 h 456"/>
                <a:gd name="T54" fmla="*/ 13 w 1207"/>
                <a:gd name="T55" fmla="*/ 448 h 456"/>
                <a:gd name="T56" fmla="*/ 7 w 1207"/>
                <a:gd name="T57" fmla="*/ 445 h 4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7"/>
                <a:gd name="T88" fmla="*/ 0 h 456"/>
                <a:gd name="T89" fmla="*/ 1207 w 1207"/>
                <a:gd name="T90" fmla="*/ 456 h 4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7" h="456">
                  <a:moveTo>
                    <a:pt x="7" y="445"/>
                  </a:moveTo>
                  <a:cubicBezTo>
                    <a:pt x="247" y="454"/>
                    <a:pt x="482" y="448"/>
                    <a:pt x="722" y="440"/>
                  </a:cubicBezTo>
                  <a:cubicBezTo>
                    <a:pt x="751" y="420"/>
                    <a:pt x="714" y="446"/>
                    <a:pt x="748" y="416"/>
                  </a:cubicBezTo>
                  <a:cubicBezTo>
                    <a:pt x="753" y="413"/>
                    <a:pt x="759" y="414"/>
                    <a:pt x="764" y="411"/>
                  </a:cubicBezTo>
                  <a:cubicBezTo>
                    <a:pt x="791" y="394"/>
                    <a:pt x="817" y="372"/>
                    <a:pt x="843" y="353"/>
                  </a:cubicBezTo>
                  <a:cubicBezTo>
                    <a:pt x="859" y="341"/>
                    <a:pt x="875" y="330"/>
                    <a:pt x="890" y="318"/>
                  </a:cubicBezTo>
                  <a:cubicBezTo>
                    <a:pt x="896" y="315"/>
                    <a:pt x="906" y="307"/>
                    <a:pt x="906" y="307"/>
                  </a:cubicBezTo>
                  <a:cubicBezTo>
                    <a:pt x="926" y="273"/>
                    <a:pt x="973" y="259"/>
                    <a:pt x="1001" y="226"/>
                  </a:cubicBezTo>
                  <a:cubicBezTo>
                    <a:pt x="1025" y="215"/>
                    <a:pt x="1043" y="214"/>
                    <a:pt x="1064" y="197"/>
                  </a:cubicBezTo>
                  <a:cubicBezTo>
                    <a:pt x="1089" y="178"/>
                    <a:pt x="1113" y="159"/>
                    <a:pt x="1138" y="139"/>
                  </a:cubicBezTo>
                  <a:cubicBezTo>
                    <a:pt x="1148" y="132"/>
                    <a:pt x="1159" y="124"/>
                    <a:pt x="1169" y="116"/>
                  </a:cubicBezTo>
                  <a:cubicBezTo>
                    <a:pt x="1175" y="113"/>
                    <a:pt x="1185" y="105"/>
                    <a:pt x="1185" y="105"/>
                  </a:cubicBezTo>
                  <a:cubicBezTo>
                    <a:pt x="1189" y="99"/>
                    <a:pt x="1200" y="91"/>
                    <a:pt x="1207" y="78"/>
                  </a:cubicBezTo>
                  <a:cubicBezTo>
                    <a:pt x="1200" y="68"/>
                    <a:pt x="1172" y="73"/>
                    <a:pt x="1161" y="69"/>
                  </a:cubicBezTo>
                  <a:cubicBezTo>
                    <a:pt x="1119" y="54"/>
                    <a:pt x="1089" y="54"/>
                    <a:pt x="1044" y="49"/>
                  </a:cubicBezTo>
                  <a:cubicBezTo>
                    <a:pt x="906" y="34"/>
                    <a:pt x="771" y="19"/>
                    <a:pt x="631" y="10"/>
                  </a:cubicBezTo>
                  <a:cubicBezTo>
                    <a:pt x="581" y="0"/>
                    <a:pt x="571" y="1"/>
                    <a:pt x="501" y="1"/>
                  </a:cubicBezTo>
                  <a:cubicBezTo>
                    <a:pt x="483" y="1"/>
                    <a:pt x="454" y="30"/>
                    <a:pt x="454" y="30"/>
                  </a:cubicBezTo>
                  <a:cubicBezTo>
                    <a:pt x="449" y="39"/>
                    <a:pt x="424" y="70"/>
                    <a:pt x="417" y="76"/>
                  </a:cubicBezTo>
                  <a:cubicBezTo>
                    <a:pt x="408" y="84"/>
                    <a:pt x="395" y="87"/>
                    <a:pt x="385" y="93"/>
                  </a:cubicBezTo>
                  <a:cubicBezTo>
                    <a:pt x="365" y="127"/>
                    <a:pt x="330" y="150"/>
                    <a:pt x="296" y="163"/>
                  </a:cubicBezTo>
                  <a:cubicBezTo>
                    <a:pt x="265" y="196"/>
                    <a:pt x="221" y="216"/>
                    <a:pt x="186" y="243"/>
                  </a:cubicBezTo>
                  <a:cubicBezTo>
                    <a:pt x="171" y="268"/>
                    <a:pt x="145" y="284"/>
                    <a:pt x="122" y="301"/>
                  </a:cubicBezTo>
                  <a:cubicBezTo>
                    <a:pt x="112" y="309"/>
                    <a:pt x="91" y="324"/>
                    <a:pt x="91" y="324"/>
                  </a:cubicBezTo>
                  <a:cubicBezTo>
                    <a:pt x="84" y="336"/>
                    <a:pt x="63" y="362"/>
                    <a:pt x="54" y="370"/>
                  </a:cubicBezTo>
                  <a:cubicBezTo>
                    <a:pt x="44" y="379"/>
                    <a:pt x="33" y="394"/>
                    <a:pt x="33" y="394"/>
                  </a:cubicBezTo>
                  <a:cubicBezTo>
                    <a:pt x="26" y="406"/>
                    <a:pt x="25" y="420"/>
                    <a:pt x="16" y="430"/>
                  </a:cubicBezTo>
                  <a:cubicBezTo>
                    <a:pt x="11" y="436"/>
                    <a:pt x="10" y="441"/>
                    <a:pt x="13" y="448"/>
                  </a:cubicBezTo>
                  <a:cubicBezTo>
                    <a:pt x="15" y="456"/>
                    <a:pt x="0" y="445"/>
                    <a:pt x="7" y="445"/>
                  </a:cubicBezTo>
                  <a:close/>
                </a:path>
              </a:pathLst>
            </a:custGeom>
            <a:solidFill>
              <a:srgbClr val="339966"/>
            </a:solidFill>
            <a:ln w="9525">
              <a:solidFill>
                <a:srgbClr val="000000"/>
              </a:solidFill>
              <a:round/>
              <a:headEnd/>
              <a:tailEnd/>
            </a:ln>
          </p:spPr>
          <p:txBody>
            <a:bodyPr/>
            <a:lstStyle/>
            <a:p>
              <a:endParaRPr lang="en-GB"/>
            </a:p>
          </p:txBody>
        </p:sp>
        <p:sp>
          <p:nvSpPr>
            <p:cNvPr id="326742" name="Line 75"/>
            <p:cNvSpPr>
              <a:spLocks noChangeShapeType="1"/>
            </p:cNvSpPr>
            <p:nvPr/>
          </p:nvSpPr>
          <p:spPr bwMode="auto">
            <a:xfrm>
              <a:off x="291" y="2887"/>
              <a:ext cx="1762" cy="1"/>
            </a:xfrm>
            <a:prstGeom prst="line">
              <a:avLst/>
            </a:prstGeom>
            <a:noFill/>
            <a:ln w="9525">
              <a:solidFill>
                <a:srgbClr val="000000"/>
              </a:solidFill>
              <a:prstDash val="lgDashDotDot"/>
              <a:round/>
              <a:headEnd/>
              <a:tailEnd/>
            </a:ln>
            <a:extLst>
              <a:ext uri="{909E8E84-426E-40DD-AFC4-6F175D3DCCD1}">
                <a14:hiddenFill xmlns:a14="http://schemas.microsoft.com/office/drawing/2010/main">
                  <a:noFill/>
                </a14:hiddenFill>
              </a:ext>
            </a:extLst>
          </p:spPr>
          <p:txBody>
            <a:bodyPr/>
            <a:lstStyle/>
            <a:p>
              <a:endParaRPr lang="en-GB"/>
            </a:p>
          </p:txBody>
        </p:sp>
        <p:sp>
          <p:nvSpPr>
            <p:cNvPr id="326743" name="Line 76"/>
            <p:cNvSpPr>
              <a:spLocks noChangeShapeType="1"/>
            </p:cNvSpPr>
            <p:nvPr/>
          </p:nvSpPr>
          <p:spPr bwMode="auto">
            <a:xfrm>
              <a:off x="291" y="3031"/>
              <a:ext cx="1762" cy="1"/>
            </a:xfrm>
            <a:prstGeom prst="line">
              <a:avLst/>
            </a:prstGeom>
            <a:noFill/>
            <a:ln w="9525">
              <a:solidFill>
                <a:srgbClr val="000000"/>
              </a:solidFill>
              <a:prstDash val="lgDashDotDot"/>
              <a:round/>
              <a:headEnd/>
              <a:tailEnd/>
            </a:ln>
            <a:extLst>
              <a:ext uri="{909E8E84-426E-40DD-AFC4-6F175D3DCCD1}">
                <a14:hiddenFill xmlns:a14="http://schemas.microsoft.com/office/drawing/2010/main">
                  <a:noFill/>
                </a14:hiddenFill>
              </a:ext>
            </a:extLst>
          </p:spPr>
          <p:txBody>
            <a:bodyPr/>
            <a:lstStyle/>
            <a:p>
              <a:endParaRPr lang="en-GB"/>
            </a:p>
          </p:txBody>
        </p:sp>
        <p:sp>
          <p:nvSpPr>
            <p:cNvPr id="326744" name="Line 77"/>
            <p:cNvSpPr>
              <a:spLocks noChangeShapeType="1"/>
            </p:cNvSpPr>
            <p:nvPr/>
          </p:nvSpPr>
          <p:spPr bwMode="auto">
            <a:xfrm flipV="1">
              <a:off x="2053" y="1957"/>
              <a:ext cx="1257" cy="93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326745" name="Line 78"/>
            <p:cNvSpPr>
              <a:spLocks noChangeShapeType="1"/>
            </p:cNvSpPr>
            <p:nvPr/>
          </p:nvSpPr>
          <p:spPr bwMode="auto">
            <a:xfrm flipV="1">
              <a:off x="2053" y="2061"/>
              <a:ext cx="1257" cy="97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326746" name="Freeform 79"/>
            <p:cNvSpPr>
              <a:spLocks/>
            </p:cNvSpPr>
            <p:nvPr/>
          </p:nvSpPr>
          <p:spPr bwMode="auto">
            <a:xfrm>
              <a:off x="680" y="2806"/>
              <a:ext cx="74" cy="173"/>
            </a:xfrm>
            <a:custGeom>
              <a:avLst/>
              <a:gdLst>
                <a:gd name="T0" fmla="*/ 0 w 84"/>
                <a:gd name="T1" fmla="*/ 0 h 180"/>
                <a:gd name="T2" fmla="*/ 36 w 84"/>
                <a:gd name="T3" fmla="*/ 174 h 180"/>
                <a:gd name="T4" fmla="*/ 54 w 84"/>
                <a:gd name="T5" fmla="*/ 180 h 180"/>
                <a:gd name="T6" fmla="*/ 84 w 84"/>
                <a:gd name="T7" fmla="*/ 174 h 180"/>
                <a:gd name="T8" fmla="*/ 0 60000 65536"/>
                <a:gd name="T9" fmla="*/ 0 60000 65536"/>
                <a:gd name="T10" fmla="*/ 0 60000 65536"/>
                <a:gd name="T11" fmla="*/ 0 60000 65536"/>
                <a:gd name="T12" fmla="*/ 0 w 84"/>
                <a:gd name="T13" fmla="*/ 0 h 180"/>
                <a:gd name="T14" fmla="*/ 84 w 84"/>
                <a:gd name="T15" fmla="*/ 180 h 180"/>
              </a:gdLst>
              <a:ahLst/>
              <a:cxnLst>
                <a:cxn ang="T8">
                  <a:pos x="T0" y="T1"/>
                </a:cxn>
                <a:cxn ang="T9">
                  <a:pos x="T2" y="T3"/>
                </a:cxn>
                <a:cxn ang="T10">
                  <a:pos x="T4" y="T5"/>
                </a:cxn>
                <a:cxn ang="T11">
                  <a:pos x="T6" y="T7"/>
                </a:cxn>
              </a:cxnLst>
              <a:rect l="T12" t="T13" r="T14" b="T15"/>
              <a:pathLst>
                <a:path w="84" h="180">
                  <a:moveTo>
                    <a:pt x="0" y="0"/>
                  </a:moveTo>
                  <a:cubicBezTo>
                    <a:pt x="14" y="58"/>
                    <a:pt x="17" y="117"/>
                    <a:pt x="36" y="174"/>
                  </a:cubicBezTo>
                  <a:cubicBezTo>
                    <a:pt x="38" y="180"/>
                    <a:pt x="48" y="178"/>
                    <a:pt x="54" y="180"/>
                  </a:cubicBezTo>
                  <a:cubicBezTo>
                    <a:pt x="80" y="174"/>
                    <a:pt x="70" y="174"/>
                    <a:pt x="84" y="17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47" name="Freeform 80"/>
            <p:cNvSpPr>
              <a:spLocks/>
            </p:cNvSpPr>
            <p:nvPr/>
          </p:nvSpPr>
          <p:spPr bwMode="auto">
            <a:xfrm>
              <a:off x="633" y="2802"/>
              <a:ext cx="53" cy="177"/>
            </a:xfrm>
            <a:custGeom>
              <a:avLst/>
              <a:gdLst>
                <a:gd name="T0" fmla="*/ 47 w 53"/>
                <a:gd name="T1" fmla="*/ 0 h 177"/>
                <a:gd name="T2" fmla="*/ 53 w 53"/>
                <a:gd name="T3" fmla="*/ 96 h 177"/>
                <a:gd name="T4" fmla="*/ 23 w 53"/>
                <a:gd name="T5" fmla="*/ 177 h 177"/>
                <a:gd name="T6" fmla="*/ 0 w 53"/>
                <a:gd name="T7" fmla="*/ 165 h 177"/>
                <a:gd name="T8" fmla="*/ 0 60000 65536"/>
                <a:gd name="T9" fmla="*/ 0 60000 65536"/>
                <a:gd name="T10" fmla="*/ 0 60000 65536"/>
                <a:gd name="T11" fmla="*/ 0 60000 65536"/>
                <a:gd name="T12" fmla="*/ 0 w 53"/>
                <a:gd name="T13" fmla="*/ 0 h 177"/>
                <a:gd name="T14" fmla="*/ 53 w 53"/>
                <a:gd name="T15" fmla="*/ 177 h 177"/>
              </a:gdLst>
              <a:ahLst/>
              <a:cxnLst>
                <a:cxn ang="T8">
                  <a:pos x="T0" y="T1"/>
                </a:cxn>
                <a:cxn ang="T9">
                  <a:pos x="T2" y="T3"/>
                </a:cxn>
                <a:cxn ang="T10">
                  <a:pos x="T4" y="T5"/>
                </a:cxn>
                <a:cxn ang="T11">
                  <a:pos x="T6" y="T7"/>
                </a:cxn>
              </a:cxnLst>
              <a:rect l="T12" t="T13" r="T14" b="T15"/>
              <a:pathLst>
                <a:path w="53" h="177">
                  <a:moveTo>
                    <a:pt x="47" y="0"/>
                  </a:moveTo>
                  <a:cubicBezTo>
                    <a:pt x="51" y="33"/>
                    <a:pt x="49" y="63"/>
                    <a:pt x="53" y="96"/>
                  </a:cubicBezTo>
                  <a:cubicBezTo>
                    <a:pt x="48" y="137"/>
                    <a:pt x="45" y="154"/>
                    <a:pt x="23" y="177"/>
                  </a:cubicBezTo>
                  <a:cubicBezTo>
                    <a:pt x="15" y="173"/>
                    <a:pt x="0" y="165"/>
                    <a:pt x="0" y="16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48" name="Freeform 81"/>
            <p:cNvSpPr>
              <a:spLocks/>
            </p:cNvSpPr>
            <p:nvPr/>
          </p:nvSpPr>
          <p:spPr bwMode="auto">
            <a:xfrm>
              <a:off x="684" y="2834"/>
              <a:ext cx="36" cy="12"/>
            </a:xfrm>
            <a:custGeom>
              <a:avLst/>
              <a:gdLst>
                <a:gd name="T0" fmla="*/ 0 w 36"/>
                <a:gd name="T1" fmla="*/ 0 h 12"/>
                <a:gd name="T2" fmla="*/ 30 w 36"/>
                <a:gd name="T3" fmla="*/ 12 h 12"/>
                <a:gd name="T4" fmla="*/ 35 w 36"/>
                <a:gd name="T5" fmla="*/ 3 h 12"/>
                <a:gd name="T6" fmla="*/ 0 60000 65536"/>
                <a:gd name="T7" fmla="*/ 0 60000 65536"/>
                <a:gd name="T8" fmla="*/ 0 60000 65536"/>
                <a:gd name="T9" fmla="*/ 0 w 36"/>
                <a:gd name="T10" fmla="*/ 0 h 12"/>
                <a:gd name="T11" fmla="*/ 36 w 36"/>
                <a:gd name="T12" fmla="*/ 12 h 12"/>
              </a:gdLst>
              <a:ahLst/>
              <a:cxnLst>
                <a:cxn ang="T6">
                  <a:pos x="T0" y="T1"/>
                </a:cxn>
                <a:cxn ang="T7">
                  <a:pos x="T2" y="T3"/>
                </a:cxn>
                <a:cxn ang="T8">
                  <a:pos x="T4" y="T5"/>
                </a:cxn>
              </a:cxnLst>
              <a:rect l="T9" t="T10" r="T11" b="T12"/>
              <a:pathLst>
                <a:path w="36" h="12">
                  <a:moveTo>
                    <a:pt x="0" y="0"/>
                  </a:moveTo>
                  <a:cubicBezTo>
                    <a:pt x="4" y="1"/>
                    <a:pt x="24" y="12"/>
                    <a:pt x="30" y="12"/>
                  </a:cubicBezTo>
                  <a:cubicBezTo>
                    <a:pt x="36" y="12"/>
                    <a:pt x="34" y="5"/>
                    <a:pt x="35" y="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49" name="Freeform 82"/>
            <p:cNvSpPr>
              <a:spLocks/>
            </p:cNvSpPr>
            <p:nvPr/>
          </p:nvSpPr>
          <p:spPr bwMode="auto">
            <a:xfrm>
              <a:off x="612" y="2818"/>
              <a:ext cx="74" cy="46"/>
            </a:xfrm>
            <a:custGeom>
              <a:avLst/>
              <a:gdLst>
                <a:gd name="T0" fmla="*/ 84 w 84"/>
                <a:gd name="T1" fmla="*/ 0 h 48"/>
                <a:gd name="T2" fmla="*/ 0 w 84"/>
                <a:gd name="T3" fmla="*/ 48 h 48"/>
                <a:gd name="T4" fmla="*/ 0 60000 65536"/>
                <a:gd name="T5" fmla="*/ 0 60000 65536"/>
                <a:gd name="T6" fmla="*/ 0 w 84"/>
                <a:gd name="T7" fmla="*/ 0 h 48"/>
                <a:gd name="T8" fmla="*/ 84 w 84"/>
                <a:gd name="T9" fmla="*/ 48 h 48"/>
              </a:gdLst>
              <a:ahLst/>
              <a:cxnLst>
                <a:cxn ang="T4">
                  <a:pos x="T0" y="T1"/>
                </a:cxn>
                <a:cxn ang="T5">
                  <a:pos x="T2" y="T3"/>
                </a:cxn>
              </a:cxnLst>
              <a:rect l="T6" t="T7" r="T8" b="T9"/>
              <a:pathLst>
                <a:path w="84" h="48">
                  <a:moveTo>
                    <a:pt x="84" y="0"/>
                  </a:moveTo>
                  <a:cubicBezTo>
                    <a:pt x="73" y="44"/>
                    <a:pt x="41" y="48"/>
                    <a:pt x="0" y="4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50" name="Freeform 83"/>
            <p:cNvSpPr>
              <a:spLocks/>
            </p:cNvSpPr>
            <p:nvPr/>
          </p:nvSpPr>
          <p:spPr bwMode="auto">
            <a:xfrm>
              <a:off x="600" y="2904"/>
              <a:ext cx="93" cy="71"/>
            </a:xfrm>
            <a:custGeom>
              <a:avLst/>
              <a:gdLst>
                <a:gd name="T0" fmla="*/ 96 w 96"/>
                <a:gd name="T1" fmla="*/ 0 h 74"/>
                <a:gd name="T2" fmla="*/ 0 w 96"/>
                <a:gd name="T3" fmla="*/ 48 h 74"/>
                <a:gd name="T4" fmla="*/ 0 60000 65536"/>
                <a:gd name="T5" fmla="*/ 0 60000 65536"/>
                <a:gd name="T6" fmla="*/ 0 w 96"/>
                <a:gd name="T7" fmla="*/ 0 h 74"/>
                <a:gd name="T8" fmla="*/ 96 w 96"/>
                <a:gd name="T9" fmla="*/ 74 h 74"/>
              </a:gdLst>
              <a:ahLst/>
              <a:cxnLst>
                <a:cxn ang="T4">
                  <a:pos x="T0" y="T1"/>
                </a:cxn>
                <a:cxn ang="T5">
                  <a:pos x="T2" y="T3"/>
                </a:cxn>
              </a:cxnLst>
              <a:rect l="T6" t="T7" r="T8" b="T9"/>
              <a:pathLst>
                <a:path w="96" h="74">
                  <a:moveTo>
                    <a:pt x="96" y="0"/>
                  </a:moveTo>
                  <a:cubicBezTo>
                    <a:pt x="79" y="42"/>
                    <a:pt x="52" y="74"/>
                    <a:pt x="0" y="4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51" name="Freeform 84"/>
            <p:cNvSpPr>
              <a:spLocks/>
            </p:cNvSpPr>
            <p:nvPr/>
          </p:nvSpPr>
          <p:spPr bwMode="auto">
            <a:xfrm>
              <a:off x="701" y="2905"/>
              <a:ext cx="68" cy="39"/>
            </a:xfrm>
            <a:custGeom>
              <a:avLst/>
              <a:gdLst>
                <a:gd name="T0" fmla="*/ 0 w 78"/>
                <a:gd name="T1" fmla="*/ 0 h 40"/>
                <a:gd name="T2" fmla="*/ 48 w 78"/>
                <a:gd name="T3" fmla="*/ 36 h 40"/>
                <a:gd name="T4" fmla="*/ 78 w 78"/>
                <a:gd name="T5" fmla="*/ 30 h 40"/>
                <a:gd name="T6" fmla="*/ 0 60000 65536"/>
                <a:gd name="T7" fmla="*/ 0 60000 65536"/>
                <a:gd name="T8" fmla="*/ 0 60000 65536"/>
                <a:gd name="T9" fmla="*/ 0 w 78"/>
                <a:gd name="T10" fmla="*/ 0 h 40"/>
                <a:gd name="T11" fmla="*/ 78 w 78"/>
                <a:gd name="T12" fmla="*/ 40 h 40"/>
              </a:gdLst>
              <a:ahLst/>
              <a:cxnLst>
                <a:cxn ang="T6">
                  <a:pos x="T0" y="T1"/>
                </a:cxn>
                <a:cxn ang="T7">
                  <a:pos x="T2" y="T3"/>
                </a:cxn>
                <a:cxn ang="T8">
                  <a:pos x="T4" y="T5"/>
                </a:cxn>
              </a:cxnLst>
              <a:rect l="T9" t="T10" r="T11" b="T12"/>
              <a:pathLst>
                <a:path w="78" h="40">
                  <a:moveTo>
                    <a:pt x="0" y="0"/>
                  </a:moveTo>
                  <a:cubicBezTo>
                    <a:pt x="16" y="12"/>
                    <a:pt x="29" y="29"/>
                    <a:pt x="48" y="36"/>
                  </a:cubicBezTo>
                  <a:cubicBezTo>
                    <a:pt x="58" y="40"/>
                    <a:pt x="78" y="30"/>
                    <a:pt x="78" y="3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52" name="Freeform 85"/>
            <p:cNvSpPr>
              <a:spLocks/>
            </p:cNvSpPr>
            <p:nvPr/>
          </p:nvSpPr>
          <p:spPr bwMode="auto">
            <a:xfrm>
              <a:off x="475" y="2812"/>
              <a:ext cx="69" cy="115"/>
            </a:xfrm>
            <a:custGeom>
              <a:avLst/>
              <a:gdLst>
                <a:gd name="T0" fmla="*/ 0 w 78"/>
                <a:gd name="T1" fmla="*/ 0 h 120"/>
                <a:gd name="T2" fmla="*/ 12 w 78"/>
                <a:gd name="T3" fmla="*/ 60 h 120"/>
                <a:gd name="T4" fmla="*/ 78 w 78"/>
                <a:gd name="T5" fmla="*/ 120 h 120"/>
                <a:gd name="T6" fmla="*/ 0 60000 65536"/>
                <a:gd name="T7" fmla="*/ 0 60000 65536"/>
                <a:gd name="T8" fmla="*/ 0 60000 65536"/>
                <a:gd name="T9" fmla="*/ 0 w 78"/>
                <a:gd name="T10" fmla="*/ 0 h 120"/>
                <a:gd name="T11" fmla="*/ 78 w 78"/>
                <a:gd name="T12" fmla="*/ 120 h 120"/>
              </a:gdLst>
              <a:ahLst/>
              <a:cxnLst>
                <a:cxn ang="T6">
                  <a:pos x="T0" y="T1"/>
                </a:cxn>
                <a:cxn ang="T7">
                  <a:pos x="T2" y="T3"/>
                </a:cxn>
                <a:cxn ang="T8">
                  <a:pos x="T4" y="T5"/>
                </a:cxn>
              </a:cxnLst>
              <a:rect l="T9" t="T10" r="T11" b="T12"/>
              <a:pathLst>
                <a:path w="78" h="120">
                  <a:moveTo>
                    <a:pt x="0" y="0"/>
                  </a:moveTo>
                  <a:cubicBezTo>
                    <a:pt x="4" y="20"/>
                    <a:pt x="5" y="41"/>
                    <a:pt x="12" y="60"/>
                  </a:cubicBezTo>
                  <a:cubicBezTo>
                    <a:pt x="29" y="106"/>
                    <a:pt x="50" y="92"/>
                    <a:pt x="78" y="12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53" name="Freeform 86"/>
            <p:cNvSpPr>
              <a:spLocks/>
            </p:cNvSpPr>
            <p:nvPr/>
          </p:nvSpPr>
          <p:spPr bwMode="auto">
            <a:xfrm>
              <a:off x="417" y="2806"/>
              <a:ext cx="68" cy="156"/>
            </a:xfrm>
            <a:custGeom>
              <a:avLst/>
              <a:gdLst>
                <a:gd name="T0" fmla="*/ 66 w 78"/>
                <a:gd name="T1" fmla="*/ 0 h 162"/>
                <a:gd name="T2" fmla="*/ 42 w 78"/>
                <a:gd name="T3" fmla="*/ 120 h 162"/>
                <a:gd name="T4" fmla="*/ 0 w 78"/>
                <a:gd name="T5" fmla="*/ 162 h 162"/>
                <a:gd name="T6" fmla="*/ 0 60000 65536"/>
                <a:gd name="T7" fmla="*/ 0 60000 65536"/>
                <a:gd name="T8" fmla="*/ 0 60000 65536"/>
                <a:gd name="T9" fmla="*/ 0 w 78"/>
                <a:gd name="T10" fmla="*/ 0 h 162"/>
                <a:gd name="T11" fmla="*/ 78 w 78"/>
                <a:gd name="T12" fmla="*/ 162 h 162"/>
              </a:gdLst>
              <a:ahLst/>
              <a:cxnLst>
                <a:cxn ang="T6">
                  <a:pos x="T0" y="T1"/>
                </a:cxn>
                <a:cxn ang="T7">
                  <a:pos x="T2" y="T3"/>
                </a:cxn>
                <a:cxn ang="T8">
                  <a:pos x="T4" y="T5"/>
                </a:cxn>
              </a:cxnLst>
              <a:rect l="T9" t="T10" r="T11" b="T12"/>
              <a:pathLst>
                <a:path w="78" h="162">
                  <a:moveTo>
                    <a:pt x="66" y="0"/>
                  </a:moveTo>
                  <a:cubicBezTo>
                    <a:pt x="78" y="36"/>
                    <a:pt x="69" y="90"/>
                    <a:pt x="42" y="120"/>
                  </a:cubicBezTo>
                  <a:cubicBezTo>
                    <a:pt x="29" y="135"/>
                    <a:pt x="0" y="162"/>
                    <a:pt x="0" y="16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54" name="Freeform 87"/>
            <p:cNvSpPr>
              <a:spLocks/>
            </p:cNvSpPr>
            <p:nvPr/>
          </p:nvSpPr>
          <p:spPr bwMode="auto">
            <a:xfrm>
              <a:off x="401" y="2806"/>
              <a:ext cx="89" cy="52"/>
            </a:xfrm>
            <a:custGeom>
              <a:avLst/>
              <a:gdLst>
                <a:gd name="T0" fmla="*/ 84 w 101"/>
                <a:gd name="T1" fmla="*/ 0 h 54"/>
                <a:gd name="T2" fmla="*/ 0 w 101"/>
                <a:gd name="T3" fmla="*/ 54 h 54"/>
                <a:gd name="T4" fmla="*/ 0 60000 65536"/>
                <a:gd name="T5" fmla="*/ 0 60000 65536"/>
                <a:gd name="T6" fmla="*/ 0 w 101"/>
                <a:gd name="T7" fmla="*/ 0 h 54"/>
                <a:gd name="T8" fmla="*/ 101 w 101"/>
                <a:gd name="T9" fmla="*/ 54 h 54"/>
              </a:gdLst>
              <a:ahLst/>
              <a:cxnLst>
                <a:cxn ang="T4">
                  <a:pos x="T0" y="T1"/>
                </a:cxn>
                <a:cxn ang="T5">
                  <a:pos x="T2" y="T3"/>
                </a:cxn>
              </a:cxnLst>
              <a:rect l="T6" t="T7" r="T8" b="T9"/>
              <a:pathLst>
                <a:path w="101" h="54">
                  <a:moveTo>
                    <a:pt x="84" y="0"/>
                  </a:moveTo>
                  <a:cubicBezTo>
                    <a:pt x="101" y="50"/>
                    <a:pt x="39" y="54"/>
                    <a:pt x="0"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55" name="Freeform 88"/>
            <p:cNvSpPr>
              <a:spLocks/>
            </p:cNvSpPr>
            <p:nvPr/>
          </p:nvSpPr>
          <p:spPr bwMode="auto">
            <a:xfrm>
              <a:off x="475" y="2818"/>
              <a:ext cx="84" cy="42"/>
            </a:xfrm>
            <a:custGeom>
              <a:avLst/>
              <a:gdLst>
                <a:gd name="T0" fmla="*/ 0 w 96"/>
                <a:gd name="T1" fmla="*/ 0 h 44"/>
                <a:gd name="T2" fmla="*/ 96 w 96"/>
                <a:gd name="T3" fmla="*/ 36 h 44"/>
                <a:gd name="T4" fmla="*/ 0 60000 65536"/>
                <a:gd name="T5" fmla="*/ 0 60000 65536"/>
                <a:gd name="T6" fmla="*/ 0 w 96"/>
                <a:gd name="T7" fmla="*/ 0 h 44"/>
                <a:gd name="T8" fmla="*/ 96 w 96"/>
                <a:gd name="T9" fmla="*/ 44 h 44"/>
              </a:gdLst>
              <a:ahLst/>
              <a:cxnLst>
                <a:cxn ang="T4">
                  <a:pos x="T0" y="T1"/>
                </a:cxn>
                <a:cxn ang="T5">
                  <a:pos x="T2" y="T3"/>
                </a:cxn>
              </a:cxnLst>
              <a:rect l="T6" t="T7" r="T8" b="T9"/>
              <a:pathLst>
                <a:path w="96" h="44">
                  <a:moveTo>
                    <a:pt x="0" y="0"/>
                  </a:moveTo>
                  <a:cubicBezTo>
                    <a:pt x="15" y="44"/>
                    <a:pt x="56" y="36"/>
                    <a:pt x="96" y="3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56" name="Freeform 89"/>
            <p:cNvSpPr>
              <a:spLocks/>
            </p:cNvSpPr>
            <p:nvPr/>
          </p:nvSpPr>
          <p:spPr bwMode="auto">
            <a:xfrm>
              <a:off x="370" y="2812"/>
              <a:ext cx="105" cy="41"/>
            </a:xfrm>
            <a:custGeom>
              <a:avLst/>
              <a:gdLst>
                <a:gd name="T0" fmla="*/ 120 w 120"/>
                <a:gd name="T1" fmla="*/ 0 h 43"/>
                <a:gd name="T2" fmla="*/ 0 w 120"/>
                <a:gd name="T3" fmla="*/ 30 h 43"/>
                <a:gd name="T4" fmla="*/ 0 60000 65536"/>
                <a:gd name="T5" fmla="*/ 0 60000 65536"/>
                <a:gd name="T6" fmla="*/ 0 w 120"/>
                <a:gd name="T7" fmla="*/ 0 h 43"/>
                <a:gd name="T8" fmla="*/ 120 w 120"/>
                <a:gd name="T9" fmla="*/ 43 h 43"/>
              </a:gdLst>
              <a:ahLst/>
              <a:cxnLst>
                <a:cxn ang="T4">
                  <a:pos x="T0" y="T1"/>
                </a:cxn>
                <a:cxn ang="T5">
                  <a:pos x="T2" y="T3"/>
                </a:cxn>
              </a:cxnLst>
              <a:rect l="T6" t="T7" r="T8" b="T9"/>
              <a:pathLst>
                <a:path w="120" h="43">
                  <a:moveTo>
                    <a:pt x="120" y="0"/>
                  </a:moveTo>
                  <a:cubicBezTo>
                    <a:pt x="106" y="43"/>
                    <a:pt x="34" y="30"/>
                    <a:pt x="0" y="3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57" name="Freeform 90"/>
            <p:cNvSpPr>
              <a:spLocks/>
            </p:cNvSpPr>
            <p:nvPr/>
          </p:nvSpPr>
          <p:spPr bwMode="auto">
            <a:xfrm>
              <a:off x="475" y="2812"/>
              <a:ext cx="69" cy="23"/>
            </a:xfrm>
            <a:custGeom>
              <a:avLst/>
              <a:gdLst>
                <a:gd name="T0" fmla="*/ 0 w 78"/>
                <a:gd name="T1" fmla="*/ 0 h 24"/>
                <a:gd name="T2" fmla="*/ 54 w 78"/>
                <a:gd name="T3" fmla="*/ 24 h 24"/>
                <a:gd name="T4" fmla="*/ 78 w 78"/>
                <a:gd name="T5" fmla="*/ 18 h 24"/>
                <a:gd name="T6" fmla="*/ 0 60000 65536"/>
                <a:gd name="T7" fmla="*/ 0 60000 65536"/>
                <a:gd name="T8" fmla="*/ 0 60000 65536"/>
                <a:gd name="T9" fmla="*/ 0 w 78"/>
                <a:gd name="T10" fmla="*/ 0 h 24"/>
                <a:gd name="T11" fmla="*/ 78 w 78"/>
                <a:gd name="T12" fmla="*/ 24 h 24"/>
              </a:gdLst>
              <a:ahLst/>
              <a:cxnLst>
                <a:cxn ang="T6">
                  <a:pos x="T0" y="T1"/>
                </a:cxn>
                <a:cxn ang="T7">
                  <a:pos x="T2" y="T3"/>
                </a:cxn>
                <a:cxn ang="T8">
                  <a:pos x="T4" y="T5"/>
                </a:cxn>
              </a:cxnLst>
              <a:rect l="T9" t="T10" r="T11" b="T12"/>
              <a:pathLst>
                <a:path w="78" h="24">
                  <a:moveTo>
                    <a:pt x="0" y="0"/>
                  </a:moveTo>
                  <a:cubicBezTo>
                    <a:pt x="16" y="11"/>
                    <a:pt x="54" y="24"/>
                    <a:pt x="54" y="24"/>
                  </a:cubicBezTo>
                  <a:cubicBezTo>
                    <a:pt x="74" y="17"/>
                    <a:pt x="66" y="18"/>
                    <a:pt x="78" y="1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26758" name="Group 91"/>
            <p:cNvGrpSpPr>
              <a:grpSpLocks/>
            </p:cNvGrpSpPr>
            <p:nvPr/>
          </p:nvGrpSpPr>
          <p:grpSpPr bwMode="auto">
            <a:xfrm>
              <a:off x="912" y="2806"/>
              <a:ext cx="169" cy="110"/>
              <a:chOff x="1074" y="2808"/>
              <a:chExt cx="192" cy="114"/>
            </a:xfrm>
          </p:grpSpPr>
          <p:sp>
            <p:nvSpPr>
              <p:cNvPr id="326759" name="Freeform 92"/>
              <p:cNvSpPr>
                <a:spLocks/>
              </p:cNvSpPr>
              <p:nvPr/>
            </p:nvSpPr>
            <p:spPr bwMode="auto">
              <a:xfrm>
                <a:off x="1086" y="2808"/>
                <a:ext cx="72" cy="57"/>
              </a:xfrm>
              <a:custGeom>
                <a:avLst/>
                <a:gdLst>
                  <a:gd name="T0" fmla="*/ 72 w 72"/>
                  <a:gd name="T1" fmla="*/ 0 h 57"/>
                  <a:gd name="T2" fmla="*/ 0 w 72"/>
                  <a:gd name="T3" fmla="*/ 54 h 57"/>
                  <a:gd name="T4" fmla="*/ 0 60000 65536"/>
                  <a:gd name="T5" fmla="*/ 0 60000 65536"/>
                  <a:gd name="T6" fmla="*/ 0 w 72"/>
                  <a:gd name="T7" fmla="*/ 0 h 57"/>
                  <a:gd name="T8" fmla="*/ 72 w 72"/>
                  <a:gd name="T9" fmla="*/ 57 h 57"/>
                </a:gdLst>
                <a:ahLst/>
                <a:cxnLst>
                  <a:cxn ang="T4">
                    <a:pos x="T0" y="T1"/>
                  </a:cxn>
                  <a:cxn ang="T5">
                    <a:pos x="T2" y="T3"/>
                  </a:cxn>
                </a:cxnLst>
                <a:rect l="T6" t="T7" r="T8" b="T9"/>
                <a:pathLst>
                  <a:path w="72" h="57">
                    <a:moveTo>
                      <a:pt x="72" y="0"/>
                    </a:moveTo>
                    <a:cubicBezTo>
                      <a:pt x="61" y="57"/>
                      <a:pt x="69" y="54"/>
                      <a:pt x="0"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60" name="Freeform 93"/>
              <p:cNvSpPr>
                <a:spLocks/>
              </p:cNvSpPr>
              <p:nvPr/>
            </p:nvSpPr>
            <p:spPr bwMode="auto">
              <a:xfrm>
                <a:off x="1164" y="2808"/>
                <a:ext cx="102" cy="41"/>
              </a:xfrm>
              <a:custGeom>
                <a:avLst/>
                <a:gdLst>
                  <a:gd name="T0" fmla="*/ 0 w 102"/>
                  <a:gd name="T1" fmla="*/ 0 h 41"/>
                  <a:gd name="T2" fmla="*/ 102 w 102"/>
                  <a:gd name="T3" fmla="*/ 30 h 41"/>
                  <a:gd name="T4" fmla="*/ 0 60000 65536"/>
                  <a:gd name="T5" fmla="*/ 0 60000 65536"/>
                  <a:gd name="T6" fmla="*/ 0 w 102"/>
                  <a:gd name="T7" fmla="*/ 0 h 41"/>
                  <a:gd name="T8" fmla="*/ 102 w 102"/>
                  <a:gd name="T9" fmla="*/ 41 h 41"/>
                </a:gdLst>
                <a:ahLst/>
                <a:cxnLst>
                  <a:cxn ang="T4">
                    <a:pos x="T0" y="T1"/>
                  </a:cxn>
                  <a:cxn ang="T5">
                    <a:pos x="T2" y="T3"/>
                  </a:cxn>
                </a:cxnLst>
                <a:rect l="T6" t="T7" r="T8" b="T9"/>
                <a:pathLst>
                  <a:path w="102" h="41">
                    <a:moveTo>
                      <a:pt x="0" y="0"/>
                    </a:moveTo>
                    <a:cubicBezTo>
                      <a:pt x="14" y="41"/>
                      <a:pt x="67" y="30"/>
                      <a:pt x="102" y="3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61" name="Freeform 94"/>
              <p:cNvSpPr>
                <a:spLocks/>
              </p:cNvSpPr>
              <p:nvPr/>
            </p:nvSpPr>
            <p:spPr bwMode="auto">
              <a:xfrm>
                <a:off x="1158" y="2808"/>
                <a:ext cx="72" cy="60"/>
              </a:xfrm>
              <a:custGeom>
                <a:avLst/>
                <a:gdLst>
                  <a:gd name="T0" fmla="*/ 0 w 72"/>
                  <a:gd name="T1" fmla="*/ 0 h 60"/>
                  <a:gd name="T2" fmla="*/ 48 w 72"/>
                  <a:gd name="T3" fmla="*/ 60 h 60"/>
                  <a:gd name="T4" fmla="*/ 72 w 72"/>
                  <a:gd name="T5" fmla="*/ 54 h 60"/>
                  <a:gd name="T6" fmla="*/ 0 60000 65536"/>
                  <a:gd name="T7" fmla="*/ 0 60000 65536"/>
                  <a:gd name="T8" fmla="*/ 0 60000 65536"/>
                  <a:gd name="T9" fmla="*/ 0 w 72"/>
                  <a:gd name="T10" fmla="*/ 0 h 60"/>
                  <a:gd name="T11" fmla="*/ 72 w 72"/>
                  <a:gd name="T12" fmla="*/ 60 h 60"/>
                </a:gdLst>
                <a:ahLst/>
                <a:cxnLst>
                  <a:cxn ang="T6">
                    <a:pos x="T0" y="T1"/>
                  </a:cxn>
                  <a:cxn ang="T7">
                    <a:pos x="T2" y="T3"/>
                  </a:cxn>
                  <a:cxn ang="T8">
                    <a:pos x="T4" y="T5"/>
                  </a:cxn>
                </a:cxnLst>
                <a:rect l="T9" t="T10" r="T11" b="T12"/>
                <a:pathLst>
                  <a:path w="72" h="60">
                    <a:moveTo>
                      <a:pt x="0" y="0"/>
                    </a:moveTo>
                    <a:cubicBezTo>
                      <a:pt x="17" y="25"/>
                      <a:pt x="17" y="50"/>
                      <a:pt x="48" y="60"/>
                    </a:cubicBezTo>
                    <a:cubicBezTo>
                      <a:pt x="68" y="53"/>
                      <a:pt x="60" y="54"/>
                      <a:pt x="72"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62" name="Freeform 95"/>
              <p:cNvSpPr>
                <a:spLocks/>
              </p:cNvSpPr>
              <p:nvPr/>
            </p:nvSpPr>
            <p:spPr bwMode="auto">
              <a:xfrm>
                <a:off x="1074" y="2814"/>
                <a:ext cx="96" cy="37"/>
              </a:xfrm>
              <a:custGeom>
                <a:avLst/>
                <a:gdLst>
                  <a:gd name="T0" fmla="*/ 96 w 96"/>
                  <a:gd name="T1" fmla="*/ 0 h 37"/>
                  <a:gd name="T2" fmla="*/ 0 w 96"/>
                  <a:gd name="T3" fmla="*/ 24 h 37"/>
                  <a:gd name="T4" fmla="*/ 0 60000 65536"/>
                  <a:gd name="T5" fmla="*/ 0 60000 65536"/>
                  <a:gd name="T6" fmla="*/ 0 w 96"/>
                  <a:gd name="T7" fmla="*/ 0 h 37"/>
                  <a:gd name="T8" fmla="*/ 96 w 96"/>
                  <a:gd name="T9" fmla="*/ 37 h 37"/>
                </a:gdLst>
                <a:ahLst/>
                <a:cxnLst>
                  <a:cxn ang="T4">
                    <a:pos x="T0" y="T1"/>
                  </a:cxn>
                  <a:cxn ang="T5">
                    <a:pos x="T2" y="T3"/>
                  </a:cxn>
                </a:cxnLst>
                <a:rect l="T6" t="T7" r="T8" b="T9"/>
                <a:pathLst>
                  <a:path w="96" h="37">
                    <a:moveTo>
                      <a:pt x="96" y="0"/>
                    </a:moveTo>
                    <a:cubicBezTo>
                      <a:pt x="71" y="37"/>
                      <a:pt x="48" y="24"/>
                      <a:pt x="0" y="2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63" name="Freeform 96"/>
              <p:cNvSpPr>
                <a:spLocks/>
              </p:cNvSpPr>
              <p:nvPr/>
            </p:nvSpPr>
            <p:spPr bwMode="auto">
              <a:xfrm>
                <a:off x="1154" y="2808"/>
                <a:ext cx="52" cy="114"/>
              </a:xfrm>
              <a:custGeom>
                <a:avLst/>
                <a:gdLst>
                  <a:gd name="T0" fmla="*/ 10 w 52"/>
                  <a:gd name="T1" fmla="*/ 0 h 114"/>
                  <a:gd name="T2" fmla="*/ 52 w 52"/>
                  <a:gd name="T3" fmla="*/ 114 h 114"/>
                  <a:gd name="T4" fmla="*/ 0 60000 65536"/>
                  <a:gd name="T5" fmla="*/ 0 60000 65536"/>
                  <a:gd name="T6" fmla="*/ 0 w 52"/>
                  <a:gd name="T7" fmla="*/ 0 h 114"/>
                  <a:gd name="T8" fmla="*/ 52 w 52"/>
                  <a:gd name="T9" fmla="*/ 114 h 114"/>
                </a:gdLst>
                <a:ahLst/>
                <a:cxnLst>
                  <a:cxn ang="T4">
                    <a:pos x="T0" y="T1"/>
                  </a:cxn>
                  <a:cxn ang="T5">
                    <a:pos x="T2" y="T3"/>
                  </a:cxn>
                </a:cxnLst>
                <a:rect l="T6" t="T7" r="T8" b="T9"/>
                <a:pathLst>
                  <a:path w="52" h="114">
                    <a:moveTo>
                      <a:pt x="10" y="0"/>
                    </a:moveTo>
                    <a:cubicBezTo>
                      <a:pt x="15" y="37"/>
                      <a:pt x="0" y="114"/>
                      <a:pt x="52" y="11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26764" name="Group 97"/>
            <p:cNvGrpSpPr>
              <a:grpSpLocks/>
            </p:cNvGrpSpPr>
            <p:nvPr/>
          </p:nvGrpSpPr>
          <p:grpSpPr bwMode="auto">
            <a:xfrm>
              <a:off x="1113" y="2800"/>
              <a:ext cx="169" cy="110"/>
              <a:chOff x="1074" y="2808"/>
              <a:chExt cx="192" cy="114"/>
            </a:xfrm>
          </p:grpSpPr>
          <p:sp>
            <p:nvSpPr>
              <p:cNvPr id="326765" name="Freeform 98"/>
              <p:cNvSpPr>
                <a:spLocks/>
              </p:cNvSpPr>
              <p:nvPr/>
            </p:nvSpPr>
            <p:spPr bwMode="auto">
              <a:xfrm>
                <a:off x="1086" y="2808"/>
                <a:ext cx="72" cy="57"/>
              </a:xfrm>
              <a:custGeom>
                <a:avLst/>
                <a:gdLst>
                  <a:gd name="T0" fmla="*/ 72 w 72"/>
                  <a:gd name="T1" fmla="*/ 0 h 57"/>
                  <a:gd name="T2" fmla="*/ 0 w 72"/>
                  <a:gd name="T3" fmla="*/ 54 h 57"/>
                  <a:gd name="T4" fmla="*/ 0 60000 65536"/>
                  <a:gd name="T5" fmla="*/ 0 60000 65536"/>
                  <a:gd name="T6" fmla="*/ 0 w 72"/>
                  <a:gd name="T7" fmla="*/ 0 h 57"/>
                  <a:gd name="T8" fmla="*/ 72 w 72"/>
                  <a:gd name="T9" fmla="*/ 57 h 57"/>
                </a:gdLst>
                <a:ahLst/>
                <a:cxnLst>
                  <a:cxn ang="T4">
                    <a:pos x="T0" y="T1"/>
                  </a:cxn>
                  <a:cxn ang="T5">
                    <a:pos x="T2" y="T3"/>
                  </a:cxn>
                </a:cxnLst>
                <a:rect l="T6" t="T7" r="T8" b="T9"/>
                <a:pathLst>
                  <a:path w="72" h="57">
                    <a:moveTo>
                      <a:pt x="72" y="0"/>
                    </a:moveTo>
                    <a:cubicBezTo>
                      <a:pt x="61" y="57"/>
                      <a:pt x="69" y="54"/>
                      <a:pt x="0"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66" name="Freeform 99"/>
              <p:cNvSpPr>
                <a:spLocks/>
              </p:cNvSpPr>
              <p:nvPr/>
            </p:nvSpPr>
            <p:spPr bwMode="auto">
              <a:xfrm>
                <a:off x="1164" y="2808"/>
                <a:ext cx="102" cy="41"/>
              </a:xfrm>
              <a:custGeom>
                <a:avLst/>
                <a:gdLst>
                  <a:gd name="T0" fmla="*/ 0 w 102"/>
                  <a:gd name="T1" fmla="*/ 0 h 41"/>
                  <a:gd name="T2" fmla="*/ 102 w 102"/>
                  <a:gd name="T3" fmla="*/ 30 h 41"/>
                  <a:gd name="T4" fmla="*/ 0 60000 65536"/>
                  <a:gd name="T5" fmla="*/ 0 60000 65536"/>
                  <a:gd name="T6" fmla="*/ 0 w 102"/>
                  <a:gd name="T7" fmla="*/ 0 h 41"/>
                  <a:gd name="T8" fmla="*/ 102 w 102"/>
                  <a:gd name="T9" fmla="*/ 41 h 41"/>
                </a:gdLst>
                <a:ahLst/>
                <a:cxnLst>
                  <a:cxn ang="T4">
                    <a:pos x="T0" y="T1"/>
                  </a:cxn>
                  <a:cxn ang="T5">
                    <a:pos x="T2" y="T3"/>
                  </a:cxn>
                </a:cxnLst>
                <a:rect l="T6" t="T7" r="T8" b="T9"/>
                <a:pathLst>
                  <a:path w="102" h="41">
                    <a:moveTo>
                      <a:pt x="0" y="0"/>
                    </a:moveTo>
                    <a:cubicBezTo>
                      <a:pt x="14" y="41"/>
                      <a:pt x="67" y="30"/>
                      <a:pt x="102" y="3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67" name="Freeform 100"/>
              <p:cNvSpPr>
                <a:spLocks/>
              </p:cNvSpPr>
              <p:nvPr/>
            </p:nvSpPr>
            <p:spPr bwMode="auto">
              <a:xfrm>
                <a:off x="1158" y="2808"/>
                <a:ext cx="72" cy="60"/>
              </a:xfrm>
              <a:custGeom>
                <a:avLst/>
                <a:gdLst>
                  <a:gd name="T0" fmla="*/ 0 w 72"/>
                  <a:gd name="T1" fmla="*/ 0 h 60"/>
                  <a:gd name="T2" fmla="*/ 48 w 72"/>
                  <a:gd name="T3" fmla="*/ 60 h 60"/>
                  <a:gd name="T4" fmla="*/ 72 w 72"/>
                  <a:gd name="T5" fmla="*/ 54 h 60"/>
                  <a:gd name="T6" fmla="*/ 0 60000 65536"/>
                  <a:gd name="T7" fmla="*/ 0 60000 65536"/>
                  <a:gd name="T8" fmla="*/ 0 60000 65536"/>
                  <a:gd name="T9" fmla="*/ 0 w 72"/>
                  <a:gd name="T10" fmla="*/ 0 h 60"/>
                  <a:gd name="T11" fmla="*/ 72 w 72"/>
                  <a:gd name="T12" fmla="*/ 60 h 60"/>
                </a:gdLst>
                <a:ahLst/>
                <a:cxnLst>
                  <a:cxn ang="T6">
                    <a:pos x="T0" y="T1"/>
                  </a:cxn>
                  <a:cxn ang="T7">
                    <a:pos x="T2" y="T3"/>
                  </a:cxn>
                  <a:cxn ang="T8">
                    <a:pos x="T4" y="T5"/>
                  </a:cxn>
                </a:cxnLst>
                <a:rect l="T9" t="T10" r="T11" b="T12"/>
                <a:pathLst>
                  <a:path w="72" h="60">
                    <a:moveTo>
                      <a:pt x="0" y="0"/>
                    </a:moveTo>
                    <a:cubicBezTo>
                      <a:pt x="17" y="25"/>
                      <a:pt x="17" y="50"/>
                      <a:pt x="48" y="60"/>
                    </a:cubicBezTo>
                    <a:cubicBezTo>
                      <a:pt x="68" y="53"/>
                      <a:pt x="60" y="54"/>
                      <a:pt x="72"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68" name="Freeform 101"/>
              <p:cNvSpPr>
                <a:spLocks/>
              </p:cNvSpPr>
              <p:nvPr/>
            </p:nvSpPr>
            <p:spPr bwMode="auto">
              <a:xfrm>
                <a:off x="1074" y="2814"/>
                <a:ext cx="96" cy="37"/>
              </a:xfrm>
              <a:custGeom>
                <a:avLst/>
                <a:gdLst>
                  <a:gd name="T0" fmla="*/ 96 w 96"/>
                  <a:gd name="T1" fmla="*/ 0 h 37"/>
                  <a:gd name="T2" fmla="*/ 0 w 96"/>
                  <a:gd name="T3" fmla="*/ 24 h 37"/>
                  <a:gd name="T4" fmla="*/ 0 60000 65536"/>
                  <a:gd name="T5" fmla="*/ 0 60000 65536"/>
                  <a:gd name="T6" fmla="*/ 0 w 96"/>
                  <a:gd name="T7" fmla="*/ 0 h 37"/>
                  <a:gd name="T8" fmla="*/ 96 w 96"/>
                  <a:gd name="T9" fmla="*/ 37 h 37"/>
                </a:gdLst>
                <a:ahLst/>
                <a:cxnLst>
                  <a:cxn ang="T4">
                    <a:pos x="T0" y="T1"/>
                  </a:cxn>
                  <a:cxn ang="T5">
                    <a:pos x="T2" y="T3"/>
                  </a:cxn>
                </a:cxnLst>
                <a:rect l="T6" t="T7" r="T8" b="T9"/>
                <a:pathLst>
                  <a:path w="96" h="37">
                    <a:moveTo>
                      <a:pt x="96" y="0"/>
                    </a:moveTo>
                    <a:cubicBezTo>
                      <a:pt x="71" y="37"/>
                      <a:pt x="48" y="24"/>
                      <a:pt x="0" y="2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69" name="Freeform 102"/>
              <p:cNvSpPr>
                <a:spLocks/>
              </p:cNvSpPr>
              <p:nvPr/>
            </p:nvSpPr>
            <p:spPr bwMode="auto">
              <a:xfrm>
                <a:off x="1154" y="2808"/>
                <a:ext cx="52" cy="114"/>
              </a:xfrm>
              <a:custGeom>
                <a:avLst/>
                <a:gdLst>
                  <a:gd name="T0" fmla="*/ 10 w 52"/>
                  <a:gd name="T1" fmla="*/ 0 h 114"/>
                  <a:gd name="T2" fmla="*/ 52 w 52"/>
                  <a:gd name="T3" fmla="*/ 114 h 114"/>
                  <a:gd name="T4" fmla="*/ 0 60000 65536"/>
                  <a:gd name="T5" fmla="*/ 0 60000 65536"/>
                  <a:gd name="T6" fmla="*/ 0 w 52"/>
                  <a:gd name="T7" fmla="*/ 0 h 114"/>
                  <a:gd name="T8" fmla="*/ 52 w 52"/>
                  <a:gd name="T9" fmla="*/ 114 h 114"/>
                </a:gdLst>
                <a:ahLst/>
                <a:cxnLst>
                  <a:cxn ang="T4">
                    <a:pos x="T0" y="T1"/>
                  </a:cxn>
                  <a:cxn ang="T5">
                    <a:pos x="T2" y="T3"/>
                  </a:cxn>
                </a:cxnLst>
                <a:rect l="T6" t="T7" r="T8" b="T9"/>
                <a:pathLst>
                  <a:path w="52" h="114">
                    <a:moveTo>
                      <a:pt x="10" y="0"/>
                    </a:moveTo>
                    <a:cubicBezTo>
                      <a:pt x="15" y="37"/>
                      <a:pt x="0" y="114"/>
                      <a:pt x="52" y="11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26770" name="Group 103"/>
            <p:cNvGrpSpPr>
              <a:grpSpLocks/>
            </p:cNvGrpSpPr>
            <p:nvPr/>
          </p:nvGrpSpPr>
          <p:grpSpPr bwMode="auto">
            <a:xfrm>
              <a:off x="1470" y="2837"/>
              <a:ext cx="169" cy="110"/>
              <a:chOff x="1074" y="2808"/>
              <a:chExt cx="192" cy="114"/>
            </a:xfrm>
          </p:grpSpPr>
          <p:sp>
            <p:nvSpPr>
              <p:cNvPr id="326771" name="Freeform 104"/>
              <p:cNvSpPr>
                <a:spLocks/>
              </p:cNvSpPr>
              <p:nvPr/>
            </p:nvSpPr>
            <p:spPr bwMode="auto">
              <a:xfrm>
                <a:off x="1086" y="2808"/>
                <a:ext cx="72" cy="57"/>
              </a:xfrm>
              <a:custGeom>
                <a:avLst/>
                <a:gdLst>
                  <a:gd name="T0" fmla="*/ 72 w 72"/>
                  <a:gd name="T1" fmla="*/ 0 h 57"/>
                  <a:gd name="T2" fmla="*/ 0 w 72"/>
                  <a:gd name="T3" fmla="*/ 54 h 57"/>
                  <a:gd name="T4" fmla="*/ 0 60000 65536"/>
                  <a:gd name="T5" fmla="*/ 0 60000 65536"/>
                  <a:gd name="T6" fmla="*/ 0 w 72"/>
                  <a:gd name="T7" fmla="*/ 0 h 57"/>
                  <a:gd name="T8" fmla="*/ 72 w 72"/>
                  <a:gd name="T9" fmla="*/ 57 h 57"/>
                </a:gdLst>
                <a:ahLst/>
                <a:cxnLst>
                  <a:cxn ang="T4">
                    <a:pos x="T0" y="T1"/>
                  </a:cxn>
                  <a:cxn ang="T5">
                    <a:pos x="T2" y="T3"/>
                  </a:cxn>
                </a:cxnLst>
                <a:rect l="T6" t="T7" r="T8" b="T9"/>
                <a:pathLst>
                  <a:path w="72" h="57">
                    <a:moveTo>
                      <a:pt x="72" y="0"/>
                    </a:moveTo>
                    <a:cubicBezTo>
                      <a:pt x="61" y="57"/>
                      <a:pt x="69" y="54"/>
                      <a:pt x="0"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72" name="Freeform 105"/>
              <p:cNvSpPr>
                <a:spLocks/>
              </p:cNvSpPr>
              <p:nvPr/>
            </p:nvSpPr>
            <p:spPr bwMode="auto">
              <a:xfrm>
                <a:off x="1164" y="2808"/>
                <a:ext cx="102" cy="41"/>
              </a:xfrm>
              <a:custGeom>
                <a:avLst/>
                <a:gdLst>
                  <a:gd name="T0" fmla="*/ 0 w 102"/>
                  <a:gd name="T1" fmla="*/ 0 h 41"/>
                  <a:gd name="T2" fmla="*/ 102 w 102"/>
                  <a:gd name="T3" fmla="*/ 30 h 41"/>
                  <a:gd name="T4" fmla="*/ 0 60000 65536"/>
                  <a:gd name="T5" fmla="*/ 0 60000 65536"/>
                  <a:gd name="T6" fmla="*/ 0 w 102"/>
                  <a:gd name="T7" fmla="*/ 0 h 41"/>
                  <a:gd name="T8" fmla="*/ 102 w 102"/>
                  <a:gd name="T9" fmla="*/ 41 h 41"/>
                </a:gdLst>
                <a:ahLst/>
                <a:cxnLst>
                  <a:cxn ang="T4">
                    <a:pos x="T0" y="T1"/>
                  </a:cxn>
                  <a:cxn ang="T5">
                    <a:pos x="T2" y="T3"/>
                  </a:cxn>
                </a:cxnLst>
                <a:rect l="T6" t="T7" r="T8" b="T9"/>
                <a:pathLst>
                  <a:path w="102" h="41">
                    <a:moveTo>
                      <a:pt x="0" y="0"/>
                    </a:moveTo>
                    <a:cubicBezTo>
                      <a:pt x="14" y="41"/>
                      <a:pt x="67" y="30"/>
                      <a:pt x="102" y="3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73" name="Freeform 106"/>
              <p:cNvSpPr>
                <a:spLocks/>
              </p:cNvSpPr>
              <p:nvPr/>
            </p:nvSpPr>
            <p:spPr bwMode="auto">
              <a:xfrm>
                <a:off x="1158" y="2808"/>
                <a:ext cx="72" cy="60"/>
              </a:xfrm>
              <a:custGeom>
                <a:avLst/>
                <a:gdLst>
                  <a:gd name="T0" fmla="*/ 0 w 72"/>
                  <a:gd name="T1" fmla="*/ 0 h 60"/>
                  <a:gd name="T2" fmla="*/ 48 w 72"/>
                  <a:gd name="T3" fmla="*/ 60 h 60"/>
                  <a:gd name="T4" fmla="*/ 72 w 72"/>
                  <a:gd name="T5" fmla="*/ 54 h 60"/>
                  <a:gd name="T6" fmla="*/ 0 60000 65536"/>
                  <a:gd name="T7" fmla="*/ 0 60000 65536"/>
                  <a:gd name="T8" fmla="*/ 0 60000 65536"/>
                  <a:gd name="T9" fmla="*/ 0 w 72"/>
                  <a:gd name="T10" fmla="*/ 0 h 60"/>
                  <a:gd name="T11" fmla="*/ 72 w 72"/>
                  <a:gd name="T12" fmla="*/ 60 h 60"/>
                </a:gdLst>
                <a:ahLst/>
                <a:cxnLst>
                  <a:cxn ang="T6">
                    <a:pos x="T0" y="T1"/>
                  </a:cxn>
                  <a:cxn ang="T7">
                    <a:pos x="T2" y="T3"/>
                  </a:cxn>
                  <a:cxn ang="T8">
                    <a:pos x="T4" y="T5"/>
                  </a:cxn>
                </a:cxnLst>
                <a:rect l="T9" t="T10" r="T11" b="T12"/>
                <a:pathLst>
                  <a:path w="72" h="60">
                    <a:moveTo>
                      <a:pt x="0" y="0"/>
                    </a:moveTo>
                    <a:cubicBezTo>
                      <a:pt x="17" y="25"/>
                      <a:pt x="17" y="50"/>
                      <a:pt x="48" y="60"/>
                    </a:cubicBezTo>
                    <a:cubicBezTo>
                      <a:pt x="68" y="53"/>
                      <a:pt x="60" y="54"/>
                      <a:pt x="72"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74" name="Freeform 107"/>
              <p:cNvSpPr>
                <a:spLocks/>
              </p:cNvSpPr>
              <p:nvPr/>
            </p:nvSpPr>
            <p:spPr bwMode="auto">
              <a:xfrm>
                <a:off x="1074" y="2814"/>
                <a:ext cx="96" cy="37"/>
              </a:xfrm>
              <a:custGeom>
                <a:avLst/>
                <a:gdLst>
                  <a:gd name="T0" fmla="*/ 96 w 96"/>
                  <a:gd name="T1" fmla="*/ 0 h 37"/>
                  <a:gd name="T2" fmla="*/ 0 w 96"/>
                  <a:gd name="T3" fmla="*/ 24 h 37"/>
                  <a:gd name="T4" fmla="*/ 0 60000 65536"/>
                  <a:gd name="T5" fmla="*/ 0 60000 65536"/>
                  <a:gd name="T6" fmla="*/ 0 w 96"/>
                  <a:gd name="T7" fmla="*/ 0 h 37"/>
                  <a:gd name="T8" fmla="*/ 96 w 96"/>
                  <a:gd name="T9" fmla="*/ 37 h 37"/>
                </a:gdLst>
                <a:ahLst/>
                <a:cxnLst>
                  <a:cxn ang="T4">
                    <a:pos x="T0" y="T1"/>
                  </a:cxn>
                  <a:cxn ang="T5">
                    <a:pos x="T2" y="T3"/>
                  </a:cxn>
                </a:cxnLst>
                <a:rect l="T6" t="T7" r="T8" b="T9"/>
                <a:pathLst>
                  <a:path w="96" h="37">
                    <a:moveTo>
                      <a:pt x="96" y="0"/>
                    </a:moveTo>
                    <a:cubicBezTo>
                      <a:pt x="71" y="37"/>
                      <a:pt x="48" y="24"/>
                      <a:pt x="0" y="2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75" name="Freeform 108"/>
              <p:cNvSpPr>
                <a:spLocks/>
              </p:cNvSpPr>
              <p:nvPr/>
            </p:nvSpPr>
            <p:spPr bwMode="auto">
              <a:xfrm>
                <a:off x="1154" y="2808"/>
                <a:ext cx="52" cy="114"/>
              </a:xfrm>
              <a:custGeom>
                <a:avLst/>
                <a:gdLst>
                  <a:gd name="T0" fmla="*/ 10 w 52"/>
                  <a:gd name="T1" fmla="*/ 0 h 114"/>
                  <a:gd name="T2" fmla="*/ 52 w 52"/>
                  <a:gd name="T3" fmla="*/ 114 h 114"/>
                  <a:gd name="T4" fmla="*/ 0 60000 65536"/>
                  <a:gd name="T5" fmla="*/ 0 60000 65536"/>
                  <a:gd name="T6" fmla="*/ 0 w 52"/>
                  <a:gd name="T7" fmla="*/ 0 h 114"/>
                  <a:gd name="T8" fmla="*/ 52 w 52"/>
                  <a:gd name="T9" fmla="*/ 114 h 114"/>
                </a:gdLst>
                <a:ahLst/>
                <a:cxnLst>
                  <a:cxn ang="T4">
                    <a:pos x="T0" y="T1"/>
                  </a:cxn>
                  <a:cxn ang="T5">
                    <a:pos x="T2" y="T3"/>
                  </a:cxn>
                </a:cxnLst>
                <a:rect l="T6" t="T7" r="T8" b="T9"/>
                <a:pathLst>
                  <a:path w="52" h="114">
                    <a:moveTo>
                      <a:pt x="10" y="0"/>
                    </a:moveTo>
                    <a:cubicBezTo>
                      <a:pt x="15" y="37"/>
                      <a:pt x="0" y="114"/>
                      <a:pt x="52" y="11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26776" name="Group 109"/>
            <p:cNvGrpSpPr>
              <a:grpSpLocks/>
            </p:cNvGrpSpPr>
            <p:nvPr/>
          </p:nvGrpSpPr>
          <p:grpSpPr bwMode="auto">
            <a:xfrm>
              <a:off x="1703" y="2837"/>
              <a:ext cx="169" cy="110"/>
              <a:chOff x="1074" y="2808"/>
              <a:chExt cx="192" cy="114"/>
            </a:xfrm>
          </p:grpSpPr>
          <p:sp>
            <p:nvSpPr>
              <p:cNvPr id="326777" name="Freeform 110"/>
              <p:cNvSpPr>
                <a:spLocks/>
              </p:cNvSpPr>
              <p:nvPr/>
            </p:nvSpPr>
            <p:spPr bwMode="auto">
              <a:xfrm>
                <a:off x="1086" y="2808"/>
                <a:ext cx="72" cy="57"/>
              </a:xfrm>
              <a:custGeom>
                <a:avLst/>
                <a:gdLst>
                  <a:gd name="T0" fmla="*/ 72 w 72"/>
                  <a:gd name="T1" fmla="*/ 0 h 57"/>
                  <a:gd name="T2" fmla="*/ 0 w 72"/>
                  <a:gd name="T3" fmla="*/ 54 h 57"/>
                  <a:gd name="T4" fmla="*/ 0 60000 65536"/>
                  <a:gd name="T5" fmla="*/ 0 60000 65536"/>
                  <a:gd name="T6" fmla="*/ 0 w 72"/>
                  <a:gd name="T7" fmla="*/ 0 h 57"/>
                  <a:gd name="T8" fmla="*/ 72 w 72"/>
                  <a:gd name="T9" fmla="*/ 57 h 57"/>
                </a:gdLst>
                <a:ahLst/>
                <a:cxnLst>
                  <a:cxn ang="T4">
                    <a:pos x="T0" y="T1"/>
                  </a:cxn>
                  <a:cxn ang="T5">
                    <a:pos x="T2" y="T3"/>
                  </a:cxn>
                </a:cxnLst>
                <a:rect l="T6" t="T7" r="T8" b="T9"/>
                <a:pathLst>
                  <a:path w="72" h="57">
                    <a:moveTo>
                      <a:pt x="72" y="0"/>
                    </a:moveTo>
                    <a:cubicBezTo>
                      <a:pt x="61" y="57"/>
                      <a:pt x="69" y="54"/>
                      <a:pt x="0"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78" name="Freeform 111"/>
              <p:cNvSpPr>
                <a:spLocks/>
              </p:cNvSpPr>
              <p:nvPr/>
            </p:nvSpPr>
            <p:spPr bwMode="auto">
              <a:xfrm>
                <a:off x="1164" y="2808"/>
                <a:ext cx="102" cy="41"/>
              </a:xfrm>
              <a:custGeom>
                <a:avLst/>
                <a:gdLst>
                  <a:gd name="T0" fmla="*/ 0 w 102"/>
                  <a:gd name="T1" fmla="*/ 0 h 41"/>
                  <a:gd name="T2" fmla="*/ 102 w 102"/>
                  <a:gd name="T3" fmla="*/ 30 h 41"/>
                  <a:gd name="T4" fmla="*/ 0 60000 65536"/>
                  <a:gd name="T5" fmla="*/ 0 60000 65536"/>
                  <a:gd name="T6" fmla="*/ 0 w 102"/>
                  <a:gd name="T7" fmla="*/ 0 h 41"/>
                  <a:gd name="T8" fmla="*/ 102 w 102"/>
                  <a:gd name="T9" fmla="*/ 41 h 41"/>
                </a:gdLst>
                <a:ahLst/>
                <a:cxnLst>
                  <a:cxn ang="T4">
                    <a:pos x="T0" y="T1"/>
                  </a:cxn>
                  <a:cxn ang="T5">
                    <a:pos x="T2" y="T3"/>
                  </a:cxn>
                </a:cxnLst>
                <a:rect l="T6" t="T7" r="T8" b="T9"/>
                <a:pathLst>
                  <a:path w="102" h="41">
                    <a:moveTo>
                      <a:pt x="0" y="0"/>
                    </a:moveTo>
                    <a:cubicBezTo>
                      <a:pt x="14" y="41"/>
                      <a:pt x="67" y="30"/>
                      <a:pt x="102" y="3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79" name="Freeform 112"/>
              <p:cNvSpPr>
                <a:spLocks/>
              </p:cNvSpPr>
              <p:nvPr/>
            </p:nvSpPr>
            <p:spPr bwMode="auto">
              <a:xfrm>
                <a:off x="1158" y="2808"/>
                <a:ext cx="72" cy="60"/>
              </a:xfrm>
              <a:custGeom>
                <a:avLst/>
                <a:gdLst>
                  <a:gd name="T0" fmla="*/ 0 w 72"/>
                  <a:gd name="T1" fmla="*/ 0 h 60"/>
                  <a:gd name="T2" fmla="*/ 48 w 72"/>
                  <a:gd name="T3" fmla="*/ 60 h 60"/>
                  <a:gd name="T4" fmla="*/ 72 w 72"/>
                  <a:gd name="T5" fmla="*/ 54 h 60"/>
                  <a:gd name="T6" fmla="*/ 0 60000 65536"/>
                  <a:gd name="T7" fmla="*/ 0 60000 65536"/>
                  <a:gd name="T8" fmla="*/ 0 60000 65536"/>
                  <a:gd name="T9" fmla="*/ 0 w 72"/>
                  <a:gd name="T10" fmla="*/ 0 h 60"/>
                  <a:gd name="T11" fmla="*/ 72 w 72"/>
                  <a:gd name="T12" fmla="*/ 60 h 60"/>
                </a:gdLst>
                <a:ahLst/>
                <a:cxnLst>
                  <a:cxn ang="T6">
                    <a:pos x="T0" y="T1"/>
                  </a:cxn>
                  <a:cxn ang="T7">
                    <a:pos x="T2" y="T3"/>
                  </a:cxn>
                  <a:cxn ang="T8">
                    <a:pos x="T4" y="T5"/>
                  </a:cxn>
                </a:cxnLst>
                <a:rect l="T9" t="T10" r="T11" b="T12"/>
                <a:pathLst>
                  <a:path w="72" h="60">
                    <a:moveTo>
                      <a:pt x="0" y="0"/>
                    </a:moveTo>
                    <a:cubicBezTo>
                      <a:pt x="17" y="25"/>
                      <a:pt x="17" y="50"/>
                      <a:pt x="48" y="60"/>
                    </a:cubicBezTo>
                    <a:cubicBezTo>
                      <a:pt x="68" y="53"/>
                      <a:pt x="60" y="54"/>
                      <a:pt x="72"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80" name="Freeform 113"/>
              <p:cNvSpPr>
                <a:spLocks/>
              </p:cNvSpPr>
              <p:nvPr/>
            </p:nvSpPr>
            <p:spPr bwMode="auto">
              <a:xfrm>
                <a:off x="1074" y="2814"/>
                <a:ext cx="96" cy="37"/>
              </a:xfrm>
              <a:custGeom>
                <a:avLst/>
                <a:gdLst>
                  <a:gd name="T0" fmla="*/ 96 w 96"/>
                  <a:gd name="T1" fmla="*/ 0 h 37"/>
                  <a:gd name="T2" fmla="*/ 0 w 96"/>
                  <a:gd name="T3" fmla="*/ 24 h 37"/>
                  <a:gd name="T4" fmla="*/ 0 60000 65536"/>
                  <a:gd name="T5" fmla="*/ 0 60000 65536"/>
                  <a:gd name="T6" fmla="*/ 0 w 96"/>
                  <a:gd name="T7" fmla="*/ 0 h 37"/>
                  <a:gd name="T8" fmla="*/ 96 w 96"/>
                  <a:gd name="T9" fmla="*/ 37 h 37"/>
                </a:gdLst>
                <a:ahLst/>
                <a:cxnLst>
                  <a:cxn ang="T4">
                    <a:pos x="T0" y="T1"/>
                  </a:cxn>
                  <a:cxn ang="T5">
                    <a:pos x="T2" y="T3"/>
                  </a:cxn>
                </a:cxnLst>
                <a:rect l="T6" t="T7" r="T8" b="T9"/>
                <a:pathLst>
                  <a:path w="96" h="37">
                    <a:moveTo>
                      <a:pt x="96" y="0"/>
                    </a:moveTo>
                    <a:cubicBezTo>
                      <a:pt x="71" y="37"/>
                      <a:pt x="48" y="24"/>
                      <a:pt x="0" y="2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81" name="Freeform 114"/>
              <p:cNvSpPr>
                <a:spLocks/>
              </p:cNvSpPr>
              <p:nvPr/>
            </p:nvSpPr>
            <p:spPr bwMode="auto">
              <a:xfrm>
                <a:off x="1154" y="2808"/>
                <a:ext cx="52" cy="114"/>
              </a:xfrm>
              <a:custGeom>
                <a:avLst/>
                <a:gdLst>
                  <a:gd name="T0" fmla="*/ 10 w 52"/>
                  <a:gd name="T1" fmla="*/ 0 h 114"/>
                  <a:gd name="T2" fmla="*/ 52 w 52"/>
                  <a:gd name="T3" fmla="*/ 114 h 114"/>
                  <a:gd name="T4" fmla="*/ 0 60000 65536"/>
                  <a:gd name="T5" fmla="*/ 0 60000 65536"/>
                  <a:gd name="T6" fmla="*/ 0 w 52"/>
                  <a:gd name="T7" fmla="*/ 0 h 114"/>
                  <a:gd name="T8" fmla="*/ 52 w 52"/>
                  <a:gd name="T9" fmla="*/ 114 h 114"/>
                </a:gdLst>
                <a:ahLst/>
                <a:cxnLst>
                  <a:cxn ang="T4">
                    <a:pos x="T0" y="T1"/>
                  </a:cxn>
                  <a:cxn ang="T5">
                    <a:pos x="T2" y="T3"/>
                  </a:cxn>
                </a:cxnLst>
                <a:rect l="T6" t="T7" r="T8" b="T9"/>
                <a:pathLst>
                  <a:path w="52" h="114">
                    <a:moveTo>
                      <a:pt x="10" y="0"/>
                    </a:moveTo>
                    <a:cubicBezTo>
                      <a:pt x="15" y="37"/>
                      <a:pt x="0" y="114"/>
                      <a:pt x="52" y="11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26782" name="Group 115"/>
            <p:cNvGrpSpPr>
              <a:grpSpLocks/>
            </p:cNvGrpSpPr>
            <p:nvPr/>
          </p:nvGrpSpPr>
          <p:grpSpPr bwMode="auto">
            <a:xfrm>
              <a:off x="1950" y="2806"/>
              <a:ext cx="121" cy="110"/>
              <a:chOff x="1074" y="2808"/>
              <a:chExt cx="192" cy="114"/>
            </a:xfrm>
          </p:grpSpPr>
          <p:sp>
            <p:nvSpPr>
              <p:cNvPr id="326783" name="Freeform 116"/>
              <p:cNvSpPr>
                <a:spLocks/>
              </p:cNvSpPr>
              <p:nvPr/>
            </p:nvSpPr>
            <p:spPr bwMode="auto">
              <a:xfrm>
                <a:off x="1086" y="2808"/>
                <a:ext cx="72" cy="57"/>
              </a:xfrm>
              <a:custGeom>
                <a:avLst/>
                <a:gdLst>
                  <a:gd name="T0" fmla="*/ 72 w 72"/>
                  <a:gd name="T1" fmla="*/ 0 h 57"/>
                  <a:gd name="T2" fmla="*/ 0 w 72"/>
                  <a:gd name="T3" fmla="*/ 54 h 57"/>
                  <a:gd name="T4" fmla="*/ 0 60000 65536"/>
                  <a:gd name="T5" fmla="*/ 0 60000 65536"/>
                  <a:gd name="T6" fmla="*/ 0 w 72"/>
                  <a:gd name="T7" fmla="*/ 0 h 57"/>
                  <a:gd name="T8" fmla="*/ 72 w 72"/>
                  <a:gd name="T9" fmla="*/ 57 h 57"/>
                </a:gdLst>
                <a:ahLst/>
                <a:cxnLst>
                  <a:cxn ang="T4">
                    <a:pos x="T0" y="T1"/>
                  </a:cxn>
                  <a:cxn ang="T5">
                    <a:pos x="T2" y="T3"/>
                  </a:cxn>
                </a:cxnLst>
                <a:rect l="T6" t="T7" r="T8" b="T9"/>
                <a:pathLst>
                  <a:path w="72" h="57">
                    <a:moveTo>
                      <a:pt x="72" y="0"/>
                    </a:moveTo>
                    <a:cubicBezTo>
                      <a:pt x="61" y="57"/>
                      <a:pt x="69" y="54"/>
                      <a:pt x="0"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84" name="Freeform 117"/>
              <p:cNvSpPr>
                <a:spLocks/>
              </p:cNvSpPr>
              <p:nvPr/>
            </p:nvSpPr>
            <p:spPr bwMode="auto">
              <a:xfrm>
                <a:off x="1164" y="2808"/>
                <a:ext cx="102" cy="41"/>
              </a:xfrm>
              <a:custGeom>
                <a:avLst/>
                <a:gdLst>
                  <a:gd name="T0" fmla="*/ 0 w 102"/>
                  <a:gd name="T1" fmla="*/ 0 h 41"/>
                  <a:gd name="T2" fmla="*/ 102 w 102"/>
                  <a:gd name="T3" fmla="*/ 30 h 41"/>
                  <a:gd name="T4" fmla="*/ 0 60000 65536"/>
                  <a:gd name="T5" fmla="*/ 0 60000 65536"/>
                  <a:gd name="T6" fmla="*/ 0 w 102"/>
                  <a:gd name="T7" fmla="*/ 0 h 41"/>
                  <a:gd name="T8" fmla="*/ 102 w 102"/>
                  <a:gd name="T9" fmla="*/ 41 h 41"/>
                </a:gdLst>
                <a:ahLst/>
                <a:cxnLst>
                  <a:cxn ang="T4">
                    <a:pos x="T0" y="T1"/>
                  </a:cxn>
                  <a:cxn ang="T5">
                    <a:pos x="T2" y="T3"/>
                  </a:cxn>
                </a:cxnLst>
                <a:rect l="T6" t="T7" r="T8" b="T9"/>
                <a:pathLst>
                  <a:path w="102" h="41">
                    <a:moveTo>
                      <a:pt x="0" y="0"/>
                    </a:moveTo>
                    <a:cubicBezTo>
                      <a:pt x="14" y="41"/>
                      <a:pt x="67" y="30"/>
                      <a:pt x="102" y="3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85" name="Freeform 118"/>
              <p:cNvSpPr>
                <a:spLocks/>
              </p:cNvSpPr>
              <p:nvPr/>
            </p:nvSpPr>
            <p:spPr bwMode="auto">
              <a:xfrm>
                <a:off x="1158" y="2808"/>
                <a:ext cx="72" cy="60"/>
              </a:xfrm>
              <a:custGeom>
                <a:avLst/>
                <a:gdLst>
                  <a:gd name="T0" fmla="*/ 0 w 72"/>
                  <a:gd name="T1" fmla="*/ 0 h 60"/>
                  <a:gd name="T2" fmla="*/ 48 w 72"/>
                  <a:gd name="T3" fmla="*/ 60 h 60"/>
                  <a:gd name="T4" fmla="*/ 72 w 72"/>
                  <a:gd name="T5" fmla="*/ 54 h 60"/>
                  <a:gd name="T6" fmla="*/ 0 60000 65536"/>
                  <a:gd name="T7" fmla="*/ 0 60000 65536"/>
                  <a:gd name="T8" fmla="*/ 0 60000 65536"/>
                  <a:gd name="T9" fmla="*/ 0 w 72"/>
                  <a:gd name="T10" fmla="*/ 0 h 60"/>
                  <a:gd name="T11" fmla="*/ 72 w 72"/>
                  <a:gd name="T12" fmla="*/ 60 h 60"/>
                </a:gdLst>
                <a:ahLst/>
                <a:cxnLst>
                  <a:cxn ang="T6">
                    <a:pos x="T0" y="T1"/>
                  </a:cxn>
                  <a:cxn ang="T7">
                    <a:pos x="T2" y="T3"/>
                  </a:cxn>
                  <a:cxn ang="T8">
                    <a:pos x="T4" y="T5"/>
                  </a:cxn>
                </a:cxnLst>
                <a:rect l="T9" t="T10" r="T11" b="T12"/>
                <a:pathLst>
                  <a:path w="72" h="60">
                    <a:moveTo>
                      <a:pt x="0" y="0"/>
                    </a:moveTo>
                    <a:cubicBezTo>
                      <a:pt x="17" y="25"/>
                      <a:pt x="17" y="50"/>
                      <a:pt x="48" y="60"/>
                    </a:cubicBezTo>
                    <a:cubicBezTo>
                      <a:pt x="68" y="53"/>
                      <a:pt x="60" y="54"/>
                      <a:pt x="72"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86" name="Freeform 119"/>
              <p:cNvSpPr>
                <a:spLocks/>
              </p:cNvSpPr>
              <p:nvPr/>
            </p:nvSpPr>
            <p:spPr bwMode="auto">
              <a:xfrm>
                <a:off x="1074" y="2814"/>
                <a:ext cx="96" cy="37"/>
              </a:xfrm>
              <a:custGeom>
                <a:avLst/>
                <a:gdLst>
                  <a:gd name="T0" fmla="*/ 96 w 96"/>
                  <a:gd name="T1" fmla="*/ 0 h 37"/>
                  <a:gd name="T2" fmla="*/ 0 w 96"/>
                  <a:gd name="T3" fmla="*/ 24 h 37"/>
                  <a:gd name="T4" fmla="*/ 0 60000 65536"/>
                  <a:gd name="T5" fmla="*/ 0 60000 65536"/>
                  <a:gd name="T6" fmla="*/ 0 w 96"/>
                  <a:gd name="T7" fmla="*/ 0 h 37"/>
                  <a:gd name="T8" fmla="*/ 96 w 96"/>
                  <a:gd name="T9" fmla="*/ 37 h 37"/>
                </a:gdLst>
                <a:ahLst/>
                <a:cxnLst>
                  <a:cxn ang="T4">
                    <a:pos x="T0" y="T1"/>
                  </a:cxn>
                  <a:cxn ang="T5">
                    <a:pos x="T2" y="T3"/>
                  </a:cxn>
                </a:cxnLst>
                <a:rect l="T6" t="T7" r="T8" b="T9"/>
                <a:pathLst>
                  <a:path w="96" h="37">
                    <a:moveTo>
                      <a:pt x="96" y="0"/>
                    </a:moveTo>
                    <a:cubicBezTo>
                      <a:pt x="71" y="37"/>
                      <a:pt x="48" y="24"/>
                      <a:pt x="0" y="2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87" name="Freeform 120"/>
              <p:cNvSpPr>
                <a:spLocks/>
              </p:cNvSpPr>
              <p:nvPr/>
            </p:nvSpPr>
            <p:spPr bwMode="auto">
              <a:xfrm>
                <a:off x="1154" y="2808"/>
                <a:ext cx="52" cy="114"/>
              </a:xfrm>
              <a:custGeom>
                <a:avLst/>
                <a:gdLst>
                  <a:gd name="T0" fmla="*/ 10 w 52"/>
                  <a:gd name="T1" fmla="*/ 0 h 114"/>
                  <a:gd name="T2" fmla="*/ 52 w 52"/>
                  <a:gd name="T3" fmla="*/ 114 h 114"/>
                  <a:gd name="T4" fmla="*/ 0 60000 65536"/>
                  <a:gd name="T5" fmla="*/ 0 60000 65536"/>
                  <a:gd name="T6" fmla="*/ 0 w 52"/>
                  <a:gd name="T7" fmla="*/ 0 h 114"/>
                  <a:gd name="T8" fmla="*/ 52 w 52"/>
                  <a:gd name="T9" fmla="*/ 114 h 114"/>
                </a:gdLst>
                <a:ahLst/>
                <a:cxnLst>
                  <a:cxn ang="T4">
                    <a:pos x="T0" y="T1"/>
                  </a:cxn>
                  <a:cxn ang="T5">
                    <a:pos x="T2" y="T3"/>
                  </a:cxn>
                </a:cxnLst>
                <a:rect l="T6" t="T7" r="T8" b="T9"/>
                <a:pathLst>
                  <a:path w="52" h="114">
                    <a:moveTo>
                      <a:pt x="10" y="0"/>
                    </a:moveTo>
                    <a:cubicBezTo>
                      <a:pt x="15" y="37"/>
                      <a:pt x="0" y="114"/>
                      <a:pt x="52" y="11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26788" name="Group 121"/>
            <p:cNvGrpSpPr>
              <a:grpSpLocks/>
            </p:cNvGrpSpPr>
            <p:nvPr/>
          </p:nvGrpSpPr>
          <p:grpSpPr bwMode="auto">
            <a:xfrm>
              <a:off x="2113" y="2736"/>
              <a:ext cx="95" cy="63"/>
              <a:chOff x="3156" y="2946"/>
              <a:chExt cx="120" cy="114"/>
            </a:xfrm>
          </p:grpSpPr>
          <p:sp>
            <p:nvSpPr>
              <p:cNvPr id="326789" name="Freeform 122"/>
              <p:cNvSpPr>
                <a:spLocks/>
              </p:cNvSpPr>
              <p:nvPr/>
            </p:nvSpPr>
            <p:spPr bwMode="auto">
              <a:xfrm>
                <a:off x="3156" y="2946"/>
                <a:ext cx="48" cy="87"/>
              </a:xfrm>
              <a:custGeom>
                <a:avLst/>
                <a:gdLst>
                  <a:gd name="T0" fmla="*/ 72 w 72"/>
                  <a:gd name="T1" fmla="*/ 0 h 57"/>
                  <a:gd name="T2" fmla="*/ 0 w 72"/>
                  <a:gd name="T3" fmla="*/ 54 h 57"/>
                  <a:gd name="T4" fmla="*/ 0 60000 65536"/>
                  <a:gd name="T5" fmla="*/ 0 60000 65536"/>
                  <a:gd name="T6" fmla="*/ 0 w 72"/>
                  <a:gd name="T7" fmla="*/ 0 h 57"/>
                  <a:gd name="T8" fmla="*/ 72 w 72"/>
                  <a:gd name="T9" fmla="*/ 57 h 57"/>
                </a:gdLst>
                <a:ahLst/>
                <a:cxnLst>
                  <a:cxn ang="T4">
                    <a:pos x="T0" y="T1"/>
                  </a:cxn>
                  <a:cxn ang="T5">
                    <a:pos x="T2" y="T3"/>
                  </a:cxn>
                </a:cxnLst>
                <a:rect l="T6" t="T7" r="T8" b="T9"/>
                <a:pathLst>
                  <a:path w="72" h="57">
                    <a:moveTo>
                      <a:pt x="72" y="0"/>
                    </a:moveTo>
                    <a:cubicBezTo>
                      <a:pt x="61" y="57"/>
                      <a:pt x="69" y="54"/>
                      <a:pt x="0"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90" name="Freeform 123"/>
              <p:cNvSpPr>
                <a:spLocks/>
              </p:cNvSpPr>
              <p:nvPr/>
            </p:nvSpPr>
            <p:spPr bwMode="auto">
              <a:xfrm>
                <a:off x="3204" y="2946"/>
                <a:ext cx="72" cy="60"/>
              </a:xfrm>
              <a:custGeom>
                <a:avLst/>
                <a:gdLst>
                  <a:gd name="T0" fmla="*/ 0 w 72"/>
                  <a:gd name="T1" fmla="*/ 0 h 60"/>
                  <a:gd name="T2" fmla="*/ 48 w 72"/>
                  <a:gd name="T3" fmla="*/ 60 h 60"/>
                  <a:gd name="T4" fmla="*/ 72 w 72"/>
                  <a:gd name="T5" fmla="*/ 54 h 60"/>
                  <a:gd name="T6" fmla="*/ 0 60000 65536"/>
                  <a:gd name="T7" fmla="*/ 0 60000 65536"/>
                  <a:gd name="T8" fmla="*/ 0 60000 65536"/>
                  <a:gd name="T9" fmla="*/ 0 w 72"/>
                  <a:gd name="T10" fmla="*/ 0 h 60"/>
                  <a:gd name="T11" fmla="*/ 72 w 72"/>
                  <a:gd name="T12" fmla="*/ 60 h 60"/>
                </a:gdLst>
                <a:ahLst/>
                <a:cxnLst>
                  <a:cxn ang="T6">
                    <a:pos x="T0" y="T1"/>
                  </a:cxn>
                  <a:cxn ang="T7">
                    <a:pos x="T2" y="T3"/>
                  </a:cxn>
                  <a:cxn ang="T8">
                    <a:pos x="T4" y="T5"/>
                  </a:cxn>
                </a:cxnLst>
                <a:rect l="T9" t="T10" r="T11" b="T12"/>
                <a:pathLst>
                  <a:path w="72" h="60">
                    <a:moveTo>
                      <a:pt x="0" y="0"/>
                    </a:moveTo>
                    <a:cubicBezTo>
                      <a:pt x="17" y="25"/>
                      <a:pt x="17" y="50"/>
                      <a:pt x="48" y="60"/>
                    </a:cubicBezTo>
                    <a:cubicBezTo>
                      <a:pt x="68" y="53"/>
                      <a:pt x="60" y="54"/>
                      <a:pt x="72"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91" name="Freeform 124"/>
              <p:cNvSpPr>
                <a:spLocks/>
              </p:cNvSpPr>
              <p:nvPr/>
            </p:nvSpPr>
            <p:spPr bwMode="auto">
              <a:xfrm>
                <a:off x="3200" y="2946"/>
                <a:ext cx="52" cy="114"/>
              </a:xfrm>
              <a:custGeom>
                <a:avLst/>
                <a:gdLst>
                  <a:gd name="T0" fmla="*/ 10 w 52"/>
                  <a:gd name="T1" fmla="*/ 0 h 114"/>
                  <a:gd name="T2" fmla="*/ 52 w 52"/>
                  <a:gd name="T3" fmla="*/ 114 h 114"/>
                  <a:gd name="T4" fmla="*/ 0 60000 65536"/>
                  <a:gd name="T5" fmla="*/ 0 60000 65536"/>
                  <a:gd name="T6" fmla="*/ 0 w 52"/>
                  <a:gd name="T7" fmla="*/ 0 h 114"/>
                  <a:gd name="T8" fmla="*/ 52 w 52"/>
                  <a:gd name="T9" fmla="*/ 114 h 114"/>
                </a:gdLst>
                <a:ahLst/>
                <a:cxnLst>
                  <a:cxn ang="T4">
                    <a:pos x="T0" y="T1"/>
                  </a:cxn>
                  <a:cxn ang="T5">
                    <a:pos x="T2" y="T3"/>
                  </a:cxn>
                </a:cxnLst>
                <a:rect l="T6" t="T7" r="T8" b="T9"/>
                <a:pathLst>
                  <a:path w="52" h="114">
                    <a:moveTo>
                      <a:pt x="10" y="0"/>
                    </a:moveTo>
                    <a:cubicBezTo>
                      <a:pt x="15" y="37"/>
                      <a:pt x="0" y="114"/>
                      <a:pt x="52" y="11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92" name="Freeform 125"/>
              <p:cNvSpPr>
                <a:spLocks/>
              </p:cNvSpPr>
              <p:nvPr/>
            </p:nvSpPr>
            <p:spPr bwMode="auto">
              <a:xfrm>
                <a:off x="3210" y="2946"/>
                <a:ext cx="54" cy="45"/>
              </a:xfrm>
              <a:custGeom>
                <a:avLst/>
                <a:gdLst>
                  <a:gd name="T0" fmla="*/ 0 w 54"/>
                  <a:gd name="T1" fmla="*/ 0 h 45"/>
                  <a:gd name="T2" fmla="*/ 54 w 54"/>
                  <a:gd name="T3" fmla="*/ 12 h 45"/>
                  <a:gd name="T4" fmla="*/ 0 60000 65536"/>
                  <a:gd name="T5" fmla="*/ 0 60000 65536"/>
                  <a:gd name="T6" fmla="*/ 0 w 54"/>
                  <a:gd name="T7" fmla="*/ 0 h 45"/>
                  <a:gd name="T8" fmla="*/ 54 w 54"/>
                  <a:gd name="T9" fmla="*/ 45 h 45"/>
                </a:gdLst>
                <a:ahLst/>
                <a:cxnLst>
                  <a:cxn ang="T4">
                    <a:pos x="T0" y="T1"/>
                  </a:cxn>
                  <a:cxn ang="T5">
                    <a:pos x="T2" y="T3"/>
                  </a:cxn>
                </a:cxnLst>
                <a:rect l="T6" t="T7" r="T8" b="T9"/>
                <a:pathLst>
                  <a:path w="54" h="45">
                    <a:moveTo>
                      <a:pt x="0" y="0"/>
                    </a:moveTo>
                    <a:cubicBezTo>
                      <a:pt x="9" y="27"/>
                      <a:pt x="37" y="45"/>
                      <a:pt x="54" y="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26793" name="Group 126"/>
            <p:cNvGrpSpPr>
              <a:grpSpLocks/>
            </p:cNvGrpSpPr>
            <p:nvPr/>
          </p:nvGrpSpPr>
          <p:grpSpPr bwMode="auto">
            <a:xfrm>
              <a:off x="2232" y="2646"/>
              <a:ext cx="95" cy="64"/>
              <a:chOff x="3156" y="2946"/>
              <a:chExt cx="120" cy="114"/>
            </a:xfrm>
          </p:grpSpPr>
          <p:sp>
            <p:nvSpPr>
              <p:cNvPr id="326794" name="Freeform 127"/>
              <p:cNvSpPr>
                <a:spLocks/>
              </p:cNvSpPr>
              <p:nvPr/>
            </p:nvSpPr>
            <p:spPr bwMode="auto">
              <a:xfrm>
                <a:off x="3156" y="2946"/>
                <a:ext cx="48" cy="87"/>
              </a:xfrm>
              <a:custGeom>
                <a:avLst/>
                <a:gdLst>
                  <a:gd name="T0" fmla="*/ 72 w 72"/>
                  <a:gd name="T1" fmla="*/ 0 h 57"/>
                  <a:gd name="T2" fmla="*/ 0 w 72"/>
                  <a:gd name="T3" fmla="*/ 54 h 57"/>
                  <a:gd name="T4" fmla="*/ 0 60000 65536"/>
                  <a:gd name="T5" fmla="*/ 0 60000 65536"/>
                  <a:gd name="T6" fmla="*/ 0 w 72"/>
                  <a:gd name="T7" fmla="*/ 0 h 57"/>
                  <a:gd name="T8" fmla="*/ 72 w 72"/>
                  <a:gd name="T9" fmla="*/ 57 h 57"/>
                </a:gdLst>
                <a:ahLst/>
                <a:cxnLst>
                  <a:cxn ang="T4">
                    <a:pos x="T0" y="T1"/>
                  </a:cxn>
                  <a:cxn ang="T5">
                    <a:pos x="T2" y="T3"/>
                  </a:cxn>
                </a:cxnLst>
                <a:rect l="T6" t="T7" r="T8" b="T9"/>
                <a:pathLst>
                  <a:path w="72" h="57">
                    <a:moveTo>
                      <a:pt x="72" y="0"/>
                    </a:moveTo>
                    <a:cubicBezTo>
                      <a:pt x="61" y="57"/>
                      <a:pt x="69" y="54"/>
                      <a:pt x="0"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95" name="Freeform 128"/>
              <p:cNvSpPr>
                <a:spLocks/>
              </p:cNvSpPr>
              <p:nvPr/>
            </p:nvSpPr>
            <p:spPr bwMode="auto">
              <a:xfrm>
                <a:off x="3204" y="2946"/>
                <a:ext cx="72" cy="60"/>
              </a:xfrm>
              <a:custGeom>
                <a:avLst/>
                <a:gdLst>
                  <a:gd name="T0" fmla="*/ 0 w 72"/>
                  <a:gd name="T1" fmla="*/ 0 h 60"/>
                  <a:gd name="T2" fmla="*/ 48 w 72"/>
                  <a:gd name="T3" fmla="*/ 60 h 60"/>
                  <a:gd name="T4" fmla="*/ 72 w 72"/>
                  <a:gd name="T5" fmla="*/ 54 h 60"/>
                  <a:gd name="T6" fmla="*/ 0 60000 65536"/>
                  <a:gd name="T7" fmla="*/ 0 60000 65536"/>
                  <a:gd name="T8" fmla="*/ 0 60000 65536"/>
                  <a:gd name="T9" fmla="*/ 0 w 72"/>
                  <a:gd name="T10" fmla="*/ 0 h 60"/>
                  <a:gd name="T11" fmla="*/ 72 w 72"/>
                  <a:gd name="T12" fmla="*/ 60 h 60"/>
                </a:gdLst>
                <a:ahLst/>
                <a:cxnLst>
                  <a:cxn ang="T6">
                    <a:pos x="T0" y="T1"/>
                  </a:cxn>
                  <a:cxn ang="T7">
                    <a:pos x="T2" y="T3"/>
                  </a:cxn>
                  <a:cxn ang="T8">
                    <a:pos x="T4" y="T5"/>
                  </a:cxn>
                </a:cxnLst>
                <a:rect l="T9" t="T10" r="T11" b="T12"/>
                <a:pathLst>
                  <a:path w="72" h="60">
                    <a:moveTo>
                      <a:pt x="0" y="0"/>
                    </a:moveTo>
                    <a:cubicBezTo>
                      <a:pt x="17" y="25"/>
                      <a:pt x="17" y="50"/>
                      <a:pt x="48" y="60"/>
                    </a:cubicBezTo>
                    <a:cubicBezTo>
                      <a:pt x="68" y="53"/>
                      <a:pt x="60" y="54"/>
                      <a:pt x="72"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96" name="Freeform 129"/>
              <p:cNvSpPr>
                <a:spLocks/>
              </p:cNvSpPr>
              <p:nvPr/>
            </p:nvSpPr>
            <p:spPr bwMode="auto">
              <a:xfrm>
                <a:off x="3200" y="2946"/>
                <a:ext cx="52" cy="114"/>
              </a:xfrm>
              <a:custGeom>
                <a:avLst/>
                <a:gdLst>
                  <a:gd name="T0" fmla="*/ 10 w 52"/>
                  <a:gd name="T1" fmla="*/ 0 h 114"/>
                  <a:gd name="T2" fmla="*/ 52 w 52"/>
                  <a:gd name="T3" fmla="*/ 114 h 114"/>
                  <a:gd name="T4" fmla="*/ 0 60000 65536"/>
                  <a:gd name="T5" fmla="*/ 0 60000 65536"/>
                  <a:gd name="T6" fmla="*/ 0 w 52"/>
                  <a:gd name="T7" fmla="*/ 0 h 114"/>
                  <a:gd name="T8" fmla="*/ 52 w 52"/>
                  <a:gd name="T9" fmla="*/ 114 h 114"/>
                </a:gdLst>
                <a:ahLst/>
                <a:cxnLst>
                  <a:cxn ang="T4">
                    <a:pos x="T0" y="T1"/>
                  </a:cxn>
                  <a:cxn ang="T5">
                    <a:pos x="T2" y="T3"/>
                  </a:cxn>
                </a:cxnLst>
                <a:rect l="T6" t="T7" r="T8" b="T9"/>
                <a:pathLst>
                  <a:path w="52" h="114">
                    <a:moveTo>
                      <a:pt x="10" y="0"/>
                    </a:moveTo>
                    <a:cubicBezTo>
                      <a:pt x="15" y="37"/>
                      <a:pt x="0" y="114"/>
                      <a:pt x="52" y="11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797" name="Freeform 130"/>
              <p:cNvSpPr>
                <a:spLocks/>
              </p:cNvSpPr>
              <p:nvPr/>
            </p:nvSpPr>
            <p:spPr bwMode="auto">
              <a:xfrm>
                <a:off x="3210" y="2946"/>
                <a:ext cx="54" cy="45"/>
              </a:xfrm>
              <a:custGeom>
                <a:avLst/>
                <a:gdLst>
                  <a:gd name="T0" fmla="*/ 0 w 54"/>
                  <a:gd name="T1" fmla="*/ 0 h 45"/>
                  <a:gd name="T2" fmla="*/ 54 w 54"/>
                  <a:gd name="T3" fmla="*/ 12 h 45"/>
                  <a:gd name="T4" fmla="*/ 0 60000 65536"/>
                  <a:gd name="T5" fmla="*/ 0 60000 65536"/>
                  <a:gd name="T6" fmla="*/ 0 w 54"/>
                  <a:gd name="T7" fmla="*/ 0 h 45"/>
                  <a:gd name="T8" fmla="*/ 54 w 54"/>
                  <a:gd name="T9" fmla="*/ 45 h 45"/>
                </a:gdLst>
                <a:ahLst/>
                <a:cxnLst>
                  <a:cxn ang="T4">
                    <a:pos x="T0" y="T1"/>
                  </a:cxn>
                  <a:cxn ang="T5">
                    <a:pos x="T2" y="T3"/>
                  </a:cxn>
                </a:cxnLst>
                <a:rect l="T6" t="T7" r="T8" b="T9"/>
                <a:pathLst>
                  <a:path w="54" h="45">
                    <a:moveTo>
                      <a:pt x="0" y="0"/>
                    </a:moveTo>
                    <a:cubicBezTo>
                      <a:pt x="9" y="27"/>
                      <a:pt x="37" y="45"/>
                      <a:pt x="54" y="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26798" name="Group 131"/>
            <p:cNvGrpSpPr>
              <a:grpSpLocks/>
            </p:cNvGrpSpPr>
            <p:nvPr/>
          </p:nvGrpSpPr>
          <p:grpSpPr bwMode="auto">
            <a:xfrm>
              <a:off x="2375" y="2569"/>
              <a:ext cx="95" cy="63"/>
              <a:chOff x="3156" y="2946"/>
              <a:chExt cx="120" cy="114"/>
            </a:xfrm>
          </p:grpSpPr>
          <p:sp>
            <p:nvSpPr>
              <p:cNvPr id="326799" name="Freeform 132"/>
              <p:cNvSpPr>
                <a:spLocks/>
              </p:cNvSpPr>
              <p:nvPr/>
            </p:nvSpPr>
            <p:spPr bwMode="auto">
              <a:xfrm>
                <a:off x="3156" y="2946"/>
                <a:ext cx="48" cy="87"/>
              </a:xfrm>
              <a:custGeom>
                <a:avLst/>
                <a:gdLst>
                  <a:gd name="T0" fmla="*/ 72 w 72"/>
                  <a:gd name="T1" fmla="*/ 0 h 57"/>
                  <a:gd name="T2" fmla="*/ 0 w 72"/>
                  <a:gd name="T3" fmla="*/ 54 h 57"/>
                  <a:gd name="T4" fmla="*/ 0 60000 65536"/>
                  <a:gd name="T5" fmla="*/ 0 60000 65536"/>
                  <a:gd name="T6" fmla="*/ 0 w 72"/>
                  <a:gd name="T7" fmla="*/ 0 h 57"/>
                  <a:gd name="T8" fmla="*/ 72 w 72"/>
                  <a:gd name="T9" fmla="*/ 57 h 57"/>
                </a:gdLst>
                <a:ahLst/>
                <a:cxnLst>
                  <a:cxn ang="T4">
                    <a:pos x="T0" y="T1"/>
                  </a:cxn>
                  <a:cxn ang="T5">
                    <a:pos x="T2" y="T3"/>
                  </a:cxn>
                </a:cxnLst>
                <a:rect l="T6" t="T7" r="T8" b="T9"/>
                <a:pathLst>
                  <a:path w="72" h="57">
                    <a:moveTo>
                      <a:pt x="72" y="0"/>
                    </a:moveTo>
                    <a:cubicBezTo>
                      <a:pt x="61" y="57"/>
                      <a:pt x="69" y="54"/>
                      <a:pt x="0"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00" name="Freeform 133"/>
              <p:cNvSpPr>
                <a:spLocks/>
              </p:cNvSpPr>
              <p:nvPr/>
            </p:nvSpPr>
            <p:spPr bwMode="auto">
              <a:xfrm>
                <a:off x="3204" y="2946"/>
                <a:ext cx="72" cy="60"/>
              </a:xfrm>
              <a:custGeom>
                <a:avLst/>
                <a:gdLst>
                  <a:gd name="T0" fmla="*/ 0 w 72"/>
                  <a:gd name="T1" fmla="*/ 0 h 60"/>
                  <a:gd name="T2" fmla="*/ 48 w 72"/>
                  <a:gd name="T3" fmla="*/ 60 h 60"/>
                  <a:gd name="T4" fmla="*/ 72 w 72"/>
                  <a:gd name="T5" fmla="*/ 54 h 60"/>
                  <a:gd name="T6" fmla="*/ 0 60000 65536"/>
                  <a:gd name="T7" fmla="*/ 0 60000 65536"/>
                  <a:gd name="T8" fmla="*/ 0 60000 65536"/>
                  <a:gd name="T9" fmla="*/ 0 w 72"/>
                  <a:gd name="T10" fmla="*/ 0 h 60"/>
                  <a:gd name="T11" fmla="*/ 72 w 72"/>
                  <a:gd name="T12" fmla="*/ 60 h 60"/>
                </a:gdLst>
                <a:ahLst/>
                <a:cxnLst>
                  <a:cxn ang="T6">
                    <a:pos x="T0" y="T1"/>
                  </a:cxn>
                  <a:cxn ang="T7">
                    <a:pos x="T2" y="T3"/>
                  </a:cxn>
                  <a:cxn ang="T8">
                    <a:pos x="T4" y="T5"/>
                  </a:cxn>
                </a:cxnLst>
                <a:rect l="T9" t="T10" r="T11" b="T12"/>
                <a:pathLst>
                  <a:path w="72" h="60">
                    <a:moveTo>
                      <a:pt x="0" y="0"/>
                    </a:moveTo>
                    <a:cubicBezTo>
                      <a:pt x="17" y="25"/>
                      <a:pt x="17" y="50"/>
                      <a:pt x="48" y="60"/>
                    </a:cubicBezTo>
                    <a:cubicBezTo>
                      <a:pt x="68" y="53"/>
                      <a:pt x="60" y="54"/>
                      <a:pt x="72"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01" name="Freeform 134"/>
              <p:cNvSpPr>
                <a:spLocks/>
              </p:cNvSpPr>
              <p:nvPr/>
            </p:nvSpPr>
            <p:spPr bwMode="auto">
              <a:xfrm>
                <a:off x="3200" y="2946"/>
                <a:ext cx="52" cy="114"/>
              </a:xfrm>
              <a:custGeom>
                <a:avLst/>
                <a:gdLst>
                  <a:gd name="T0" fmla="*/ 10 w 52"/>
                  <a:gd name="T1" fmla="*/ 0 h 114"/>
                  <a:gd name="T2" fmla="*/ 52 w 52"/>
                  <a:gd name="T3" fmla="*/ 114 h 114"/>
                  <a:gd name="T4" fmla="*/ 0 60000 65536"/>
                  <a:gd name="T5" fmla="*/ 0 60000 65536"/>
                  <a:gd name="T6" fmla="*/ 0 w 52"/>
                  <a:gd name="T7" fmla="*/ 0 h 114"/>
                  <a:gd name="T8" fmla="*/ 52 w 52"/>
                  <a:gd name="T9" fmla="*/ 114 h 114"/>
                </a:gdLst>
                <a:ahLst/>
                <a:cxnLst>
                  <a:cxn ang="T4">
                    <a:pos x="T0" y="T1"/>
                  </a:cxn>
                  <a:cxn ang="T5">
                    <a:pos x="T2" y="T3"/>
                  </a:cxn>
                </a:cxnLst>
                <a:rect l="T6" t="T7" r="T8" b="T9"/>
                <a:pathLst>
                  <a:path w="52" h="114">
                    <a:moveTo>
                      <a:pt x="10" y="0"/>
                    </a:moveTo>
                    <a:cubicBezTo>
                      <a:pt x="15" y="37"/>
                      <a:pt x="0" y="114"/>
                      <a:pt x="52" y="11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02" name="Freeform 135"/>
              <p:cNvSpPr>
                <a:spLocks/>
              </p:cNvSpPr>
              <p:nvPr/>
            </p:nvSpPr>
            <p:spPr bwMode="auto">
              <a:xfrm>
                <a:off x="3210" y="2946"/>
                <a:ext cx="54" cy="45"/>
              </a:xfrm>
              <a:custGeom>
                <a:avLst/>
                <a:gdLst>
                  <a:gd name="T0" fmla="*/ 0 w 54"/>
                  <a:gd name="T1" fmla="*/ 0 h 45"/>
                  <a:gd name="T2" fmla="*/ 54 w 54"/>
                  <a:gd name="T3" fmla="*/ 12 h 45"/>
                  <a:gd name="T4" fmla="*/ 0 60000 65536"/>
                  <a:gd name="T5" fmla="*/ 0 60000 65536"/>
                  <a:gd name="T6" fmla="*/ 0 w 54"/>
                  <a:gd name="T7" fmla="*/ 0 h 45"/>
                  <a:gd name="T8" fmla="*/ 54 w 54"/>
                  <a:gd name="T9" fmla="*/ 45 h 45"/>
                </a:gdLst>
                <a:ahLst/>
                <a:cxnLst>
                  <a:cxn ang="T4">
                    <a:pos x="T0" y="T1"/>
                  </a:cxn>
                  <a:cxn ang="T5">
                    <a:pos x="T2" y="T3"/>
                  </a:cxn>
                </a:cxnLst>
                <a:rect l="T6" t="T7" r="T8" b="T9"/>
                <a:pathLst>
                  <a:path w="54" h="45">
                    <a:moveTo>
                      <a:pt x="0" y="0"/>
                    </a:moveTo>
                    <a:cubicBezTo>
                      <a:pt x="9" y="27"/>
                      <a:pt x="37" y="45"/>
                      <a:pt x="54" y="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26803" name="Group 136"/>
            <p:cNvGrpSpPr>
              <a:grpSpLocks/>
            </p:cNvGrpSpPr>
            <p:nvPr/>
          </p:nvGrpSpPr>
          <p:grpSpPr bwMode="auto">
            <a:xfrm>
              <a:off x="2589" y="2379"/>
              <a:ext cx="95" cy="63"/>
              <a:chOff x="3156" y="2946"/>
              <a:chExt cx="120" cy="114"/>
            </a:xfrm>
          </p:grpSpPr>
          <p:sp>
            <p:nvSpPr>
              <p:cNvPr id="326804" name="Freeform 137"/>
              <p:cNvSpPr>
                <a:spLocks/>
              </p:cNvSpPr>
              <p:nvPr/>
            </p:nvSpPr>
            <p:spPr bwMode="auto">
              <a:xfrm>
                <a:off x="3156" y="2946"/>
                <a:ext cx="48" cy="87"/>
              </a:xfrm>
              <a:custGeom>
                <a:avLst/>
                <a:gdLst>
                  <a:gd name="T0" fmla="*/ 72 w 72"/>
                  <a:gd name="T1" fmla="*/ 0 h 57"/>
                  <a:gd name="T2" fmla="*/ 0 w 72"/>
                  <a:gd name="T3" fmla="*/ 54 h 57"/>
                  <a:gd name="T4" fmla="*/ 0 60000 65536"/>
                  <a:gd name="T5" fmla="*/ 0 60000 65536"/>
                  <a:gd name="T6" fmla="*/ 0 w 72"/>
                  <a:gd name="T7" fmla="*/ 0 h 57"/>
                  <a:gd name="T8" fmla="*/ 72 w 72"/>
                  <a:gd name="T9" fmla="*/ 57 h 57"/>
                </a:gdLst>
                <a:ahLst/>
                <a:cxnLst>
                  <a:cxn ang="T4">
                    <a:pos x="T0" y="T1"/>
                  </a:cxn>
                  <a:cxn ang="T5">
                    <a:pos x="T2" y="T3"/>
                  </a:cxn>
                </a:cxnLst>
                <a:rect l="T6" t="T7" r="T8" b="T9"/>
                <a:pathLst>
                  <a:path w="72" h="57">
                    <a:moveTo>
                      <a:pt x="72" y="0"/>
                    </a:moveTo>
                    <a:cubicBezTo>
                      <a:pt x="61" y="57"/>
                      <a:pt x="69" y="54"/>
                      <a:pt x="0"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05" name="Freeform 138"/>
              <p:cNvSpPr>
                <a:spLocks/>
              </p:cNvSpPr>
              <p:nvPr/>
            </p:nvSpPr>
            <p:spPr bwMode="auto">
              <a:xfrm>
                <a:off x="3204" y="2946"/>
                <a:ext cx="72" cy="60"/>
              </a:xfrm>
              <a:custGeom>
                <a:avLst/>
                <a:gdLst>
                  <a:gd name="T0" fmla="*/ 0 w 72"/>
                  <a:gd name="T1" fmla="*/ 0 h 60"/>
                  <a:gd name="T2" fmla="*/ 48 w 72"/>
                  <a:gd name="T3" fmla="*/ 60 h 60"/>
                  <a:gd name="T4" fmla="*/ 72 w 72"/>
                  <a:gd name="T5" fmla="*/ 54 h 60"/>
                  <a:gd name="T6" fmla="*/ 0 60000 65536"/>
                  <a:gd name="T7" fmla="*/ 0 60000 65536"/>
                  <a:gd name="T8" fmla="*/ 0 60000 65536"/>
                  <a:gd name="T9" fmla="*/ 0 w 72"/>
                  <a:gd name="T10" fmla="*/ 0 h 60"/>
                  <a:gd name="T11" fmla="*/ 72 w 72"/>
                  <a:gd name="T12" fmla="*/ 60 h 60"/>
                </a:gdLst>
                <a:ahLst/>
                <a:cxnLst>
                  <a:cxn ang="T6">
                    <a:pos x="T0" y="T1"/>
                  </a:cxn>
                  <a:cxn ang="T7">
                    <a:pos x="T2" y="T3"/>
                  </a:cxn>
                  <a:cxn ang="T8">
                    <a:pos x="T4" y="T5"/>
                  </a:cxn>
                </a:cxnLst>
                <a:rect l="T9" t="T10" r="T11" b="T12"/>
                <a:pathLst>
                  <a:path w="72" h="60">
                    <a:moveTo>
                      <a:pt x="0" y="0"/>
                    </a:moveTo>
                    <a:cubicBezTo>
                      <a:pt x="17" y="25"/>
                      <a:pt x="17" y="50"/>
                      <a:pt x="48" y="60"/>
                    </a:cubicBezTo>
                    <a:cubicBezTo>
                      <a:pt x="68" y="53"/>
                      <a:pt x="60" y="54"/>
                      <a:pt x="72"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06" name="Freeform 139"/>
              <p:cNvSpPr>
                <a:spLocks/>
              </p:cNvSpPr>
              <p:nvPr/>
            </p:nvSpPr>
            <p:spPr bwMode="auto">
              <a:xfrm>
                <a:off x="3200" y="2946"/>
                <a:ext cx="52" cy="114"/>
              </a:xfrm>
              <a:custGeom>
                <a:avLst/>
                <a:gdLst>
                  <a:gd name="T0" fmla="*/ 10 w 52"/>
                  <a:gd name="T1" fmla="*/ 0 h 114"/>
                  <a:gd name="T2" fmla="*/ 52 w 52"/>
                  <a:gd name="T3" fmla="*/ 114 h 114"/>
                  <a:gd name="T4" fmla="*/ 0 60000 65536"/>
                  <a:gd name="T5" fmla="*/ 0 60000 65536"/>
                  <a:gd name="T6" fmla="*/ 0 w 52"/>
                  <a:gd name="T7" fmla="*/ 0 h 114"/>
                  <a:gd name="T8" fmla="*/ 52 w 52"/>
                  <a:gd name="T9" fmla="*/ 114 h 114"/>
                </a:gdLst>
                <a:ahLst/>
                <a:cxnLst>
                  <a:cxn ang="T4">
                    <a:pos x="T0" y="T1"/>
                  </a:cxn>
                  <a:cxn ang="T5">
                    <a:pos x="T2" y="T3"/>
                  </a:cxn>
                </a:cxnLst>
                <a:rect l="T6" t="T7" r="T8" b="T9"/>
                <a:pathLst>
                  <a:path w="52" h="114">
                    <a:moveTo>
                      <a:pt x="10" y="0"/>
                    </a:moveTo>
                    <a:cubicBezTo>
                      <a:pt x="15" y="37"/>
                      <a:pt x="0" y="114"/>
                      <a:pt x="52" y="11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07" name="Freeform 140"/>
              <p:cNvSpPr>
                <a:spLocks/>
              </p:cNvSpPr>
              <p:nvPr/>
            </p:nvSpPr>
            <p:spPr bwMode="auto">
              <a:xfrm>
                <a:off x="3210" y="2946"/>
                <a:ext cx="54" cy="45"/>
              </a:xfrm>
              <a:custGeom>
                <a:avLst/>
                <a:gdLst>
                  <a:gd name="T0" fmla="*/ 0 w 54"/>
                  <a:gd name="T1" fmla="*/ 0 h 45"/>
                  <a:gd name="T2" fmla="*/ 54 w 54"/>
                  <a:gd name="T3" fmla="*/ 12 h 45"/>
                  <a:gd name="T4" fmla="*/ 0 60000 65536"/>
                  <a:gd name="T5" fmla="*/ 0 60000 65536"/>
                  <a:gd name="T6" fmla="*/ 0 w 54"/>
                  <a:gd name="T7" fmla="*/ 0 h 45"/>
                  <a:gd name="T8" fmla="*/ 54 w 54"/>
                  <a:gd name="T9" fmla="*/ 45 h 45"/>
                </a:gdLst>
                <a:ahLst/>
                <a:cxnLst>
                  <a:cxn ang="T4">
                    <a:pos x="T0" y="T1"/>
                  </a:cxn>
                  <a:cxn ang="T5">
                    <a:pos x="T2" y="T3"/>
                  </a:cxn>
                </a:cxnLst>
                <a:rect l="T6" t="T7" r="T8" b="T9"/>
                <a:pathLst>
                  <a:path w="54" h="45">
                    <a:moveTo>
                      <a:pt x="0" y="0"/>
                    </a:moveTo>
                    <a:cubicBezTo>
                      <a:pt x="9" y="27"/>
                      <a:pt x="37" y="45"/>
                      <a:pt x="54" y="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26808" name="Group 141"/>
            <p:cNvGrpSpPr>
              <a:grpSpLocks/>
            </p:cNvGrpSpPr>
            <p:nvPr/>
          </p:nvGrpSpPr>
          <p:grpSpPr bwMode="auto">
            <a:xfrm>
              <a:off x="2731" y="2292"/>
              <a:ext cx="95" cy="64"/>
              <a:chOff x="3156" y="2946"/>
              <a:chExt cx="120" cy="114"/>
            </a:xfrm>
          </p:grpSpPr>
          <p:sp>
            <p:nvSpPr>
              <p:cNvPr id="326809" name="Freeform 142"/>
              <p:cNvSpPr>
                <a:spLocks/>
              </p:cNvSpPr>
              <p:nvPr/>
            </p:nvSpPr>
            <p:spPr bwMode="auto">
              <a:xfrm>
                <a:off x="3156" y="2946"/>
                <a:ext cx="48" cy="87"/>
              </a:xfrm>
              <a:custGeom>
                <a:avLst/>
                <a:gdLst>
                  <a:gd name="T0" fmla="*/ 72 w 72"/>
                  <a:gd name="T1" fmla="*/ 0 h 57"/>
                  <a:gd name="T2" fmla="*/ 0 w 72"/>
                  <a:gd name="T3" fmla="*/ 54 h 57"/>
                  <a:gd name="T4" fmla="*/ 0 60000 65536"/>
                  <a:gd name="T5" fmla="*/ 0 60000 65536"/>
                  <a:gd name="T6" fmla="*/ 0 w 72"/>
                  <a:gd name="T7" fmla="*/ 0 h 57"/>
                  <a:gd name="T8" fmla="*/ 72 w 72"/>
                  <a:gd name="T9" fmla="*/ 57 h 57"/>
                </a:gdLst>
                <a:ahLst/>
                <a:cxnLst>
                  <a:cxn ang="T4">
                    <a:pos x="T0" y="T1"/>
                  </a:cxn>
                  <a:cxn ang="T5">
                    <a:pos x="T2" y="T3"/>
                  </a:cxn>
                </a:cxnLst>
                <a:rect l="T6" t="T7" r="T8" b="T9"/>
                <a:pathLst>
                  <a:path w="72" h="57">
                    <a:moveTo>
                      <a:pt x="72" y="0"/>
                    </a:moveTo>
                    <a:cubicBezTo>
                      <a:pt x="61" y="57"/>
                      <a:pt x="69" y="54"/>
                      <a:pt x="0"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10" name="Freeform 143"/>
              <p:cNvSpPr>
                <a:spLocks/>
              </p:cNvSpPr>
              <p:nvPr/>
            </p:nvSpPr>
            <p:spPr bwMode="auto">
              <a:xfrm>
                <a:off x="3204" y="2946"/>
                <a:ext cx="72" cy="60"/>
              </a:xfrm>
              <a:custGeom>
                <a:avLst/>
                <a:gdLst>
                  <a:gd name="T0" fmla="*/ 0 w 72"/>
                  <a:gd name="T1" fmla="*/ 0 h 60"/>
                  <a:gd name="T2" fmla="*/ 48 w 72"/>
                  <a:gd name="T3" fmla="*/ 60 h 60"/>
                  <a:gd name="T4" fmla="*/ 72 w 72"/>
                  <a:gd name="T5" fmla="*/ 54 h 60"/>
                  <a:gd name="T6" fmla="*/ 0 60000 65536"/>
                  <a:gd name="T7" fmla="*/ 0 60000 65536"/>
                  <a:gd name="T8" fmla="*/ 0 60000 65536"/>
                  <a:gd name="T9" fmla="*/ 0 w 72"/>
                  <a:gd name="T10" fmla="*/ 0 h 60"/>
                  <a:gd name="T11" fmla="*/ 72 w 72"/>
                  <a:gd name="T12" fmla="*/ 60 h 60"/>
                </a:gdLst>
                <a:ahLst/>
                <a:cxnLst>
                  <a:cxn ang="T6">
                    <a:pos x="T0" y="T1"/>
                  </a:cxn>
                  <a:cxn ang="T7">
                    <a:pos x="T2" y="T3"/>
                  </a:cxn>
                  <a:cxn ang="T8">
                    <a:pos x="T4" y="T5"/>
                  </a:cxn>
                </a:cxnLst>
                <a:rect l="T9" t="T10" r="T11" b="T12"/>
                <a:pathLst>
                  <a:path w="72" h="60">
                    <a:moveTo>
                      <a:pt x="0" y="0"/>
                    </a:moveTo>
                    <a:cubicBezTo>
                      <a:pt x="17" y="25"/>
                      <a:pt x="17" y="50"/>
                      <a:pt x="48" y="60"/>
                    </a:cubicBezTo>
                    <a:cubicBezTo>
                      <a:pt x="68" y="53"/>
                      <a:pt x="60" y="54"/>
                      <a:pt x="72"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11" name="Freeform 144"/>
              <p:cNvSpPr>
                <a:spLocks/>
              </p:cNvSpPr>
              <p:nvPr/>
            </p:nvSpPr>
            <p:spPr bwMode="auto">
              <a:xfrm>
                <a:off x="3200" y="2946"/>
                <a:ext cx="52" cy="114"/>
              </a:xfrm>
              <a:custGeom>
                <a:avLst/>
                <a:gdLst>
                  <a:gd name="T0" fmla="*/ 10 w 52"/>
                  <a:gd name="T1" fmla="*/ 0 h 114"/>
                  <a:gd name="T2" fmla="*/ 52 w 52"/>
                  <a:gd name="T3" fmla="*/ 114 h 114"/>
                  <a:gd name="T4" fmla="*/ 0 60000 65536"/>
                  <a:gd name="T5" fmla="*/ 0 60000 65536"/>
                  <a:gd name="T6" fmla="*/ 0 w 52"/>
                  <a:gd name="T7" fmla="*/ 0 h 114"/>
                  <a:gd name="T8" fmla="*/ 52 w 52"/>
                  <a:gd name="T9" fmla="*/ 114 h 114"/>
                </a:gdLst>
                <a:ahLst/>
                <a:cxnLst>
                  <a:cxn ang="T4">
                    <a:pos x="T0" y="T1"/>
                  </a:cxn>
                  <a:cxn ang="T5">
                    <a:pos x="T2" y="T3"/>
                  </a:cxn>
                </a:cxnLst>
                <a:rect l="T6" t="T7" r="T8" b="T9"/>
                <a:pathLst>
                  <a:path w="52" h="114">
                    <a:moveTo>
                      <a:pt x="10" y="0"/>
                    </a:moveTo>
                    <a:cubicBezTo>
                      <a:pt x="15" y="37"/>
                      <a:pt x="0" y="114"/>
                      <a:pt x="52" y="11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12" name="Freeform 145"/>
              <p:cNvSpPr>
                <a:spLocks/>
              </p:cNvSpPr>
              <p:nvPr/>
            </p:nvSpPr>
            <p:spPr bwMode="auto">
              <a:xfrm>
                <a:off x="3210" y="2946"/>
                <a:ext cx="54" cy="45"/>
              </a:xfrm>
              <a:custGeom>
                <a:avLst/>
                <a:gdLst>
                  <a:gd name="T0" fmla="*/ 0 w 54"/>
                  <a:gd name="T1" fmla="*/ 0 h 45"/>
                  <a:gd name="T2" fmla="*/ 54 w 54"/>
                  <a:gd name="T3" fmla="*/ 12 h 45"/>
                  <a:gd name="T4" fmla="*/ 0 60000 65536"/>
                  <a:gd name="T5" fmla="*/ 0 60000 65536"/>
                  <a:gd name="T6" fmla="*/ 0 w 54"/>
                  <a:gd name="T7" fmla="*/ 0 h 45"/>
                  <a:gd name="T8" fmla="*/ 54 w 54"/>
                  <a:gd name="T9" fmla="*/ 45 h 45"/>
                </a:gdLst>
                <a:ahLst/>
                <a:cxnLst>
                  <a:cxn ang="T4">
                    <a:pos x="T0" y="T1"/>
                  </a:cxn>
                  <a:cxn ang="T5">
                    <a:pos x="T2" y="T3"/>
                  </a:cxn>
                </a:cxnLst>
                <a:rect l="T6" t="T7" r="T8" b="T9"/>
                <a:pathLst>
                  <a:path w="54" h="45">
                    <a:moveTo>
                      <a:pt x="0" y="0"/>
                    </a:moveTo>
                    <a:cubicBezTo>
                      <a:pt x="9" y="27"/>
                      <a:pt x="37" y="45"/>
                      <a:pt x="54" y="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26813" name="Group 146"/>
            <p:cNvGrpSpPr>
              <a:grpSpLocks/>
            </p:cNvGrpSpPr>
            <p:nvPr/>
          </p:nvGrpSpPr>
          <p:grpSpPr bwMode="auto">
            <a:xfrm>
              <a:off x="2832" y="2208"/>
              <a:ext cx="95" cy="64"/>
              <a:chOff x="3156" y="2946"/>
              <a:chExt cx="120" cy="114"/>
            </a:xfrm>
          </p:grpSpPr>
          <p:sp>
            <p:nvSpPr>
              <p:cNvPr id="326814" name="Freeform 147"/>
              <p:cNvSpPr>
                <a:spLocks/>
              </p:cNvSpPr>
              <p:nvPr/>
            </p:nvSpPr>
            <p:spPr bwMode="auto">
              <a:xfrm>
                <a:off x="3156" y="2946"/>
                <a:ext cx="48" cy="87"/>
              </a:xfrm>
              <a:custGeom>
                <a:avLst/>
                <a:gdLst>
                  <a:gd name="T0" fmla="*/ 72 w 72"/>
                  <a:gd name="T1" fmla="*/ 0 h 57"/>
                  <a:gd name="T2" fmla="*/ 0 w 72"/>
                  <a:gd name="T3" fmla="*/ 54 h 57"/>
                  <a:gd name="T4" fmla="*/ 0 60000 65536"/>
                  <a:gd name="T5" fmla="*/ 0 60000 65536"/>
                  <a:gd name="T6" fmla="*/ 0 w 72"/>
                  <a:gd name="T7" fmla="*/ 0 h 57"/>
                  <a:gd name="T8" fmla="*/ 72 w 72"/>
                  <a:gd name="T9" fmla="*/ 57 h 57"/>
                </a:gdLst>
                <a:ahLst/>
                <a:cxnLst>
                  <a:cxn ang="T4">
                    <a:pos x="T0" y="T1"/>
                  </a:cxn>
                  <a:cxn ang="T5">
                    <a:pos x="T2" y="T3"/>
                  </a:cxn>
                </a:cxnLst>
                <a:rect l="T6" t="T7" r="T8" b="T9"/>
                <a:pathLst>
                  <a:path w="72" h="57">
                    <a:moveTo>
                      <a:pt x="72" y="0"/>
                    </a:moveTo>
                    <a:cubicBezTo>
                      <a:pt x="61" y="57"/>
                      <a:pt x="69" y="54"/>
                      <a:pt x="0"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15" name="Freeform 148"/>
              <p:cNvSpPr>
                <a:spLocks/>
              </p:cNvSpPr>
              <p:nvPr/>
            </p:nvSpPr>
            <p:spPr bwMode="auto">
              <a:xfrm>
                <a:off x="3204" y="2946"/>
                <a:ext cx="72" cy="60"/>
              </a:xfrm>
              <a:custGeom>
                <a:avLst/>
                <a:gdLst>
                  <a:gd name="T0" fmla="*/ 0 w 72"/>
                  <a:gd name="T1" fmla="*/ 0 h 60"/>
                  <a:gd name="T2" fmla="*/ 48 w 72"/>
                  <a:gd name="T3" fmla="*/ 60 h 60"/>
                  <a:gd name="T4" fmla="*/ 72 w 72"/>
                  <a:gd name="T5" fmla="*/ 54 h 60"/>
                  <a:gd name="T6" fmla="*/ 0 60000 65536"/>
                  <a:gd name="T7" fmla="*/ 0 60000 65536"/>
                  <a:gd name="T8" fmla="*/ 0 60000 65536"/>
                  <a:gd name="T9" fmla="*/ 0 w 72"/>
                  <a:gd name="T10" fmla="*/ 0 h 60"/>
                  <a:gd name="T11" fmla="*/ 72 w 72"/>
                  <a:gd name="T12" fmla="*/ 60 h 60"/>
                </a:gdLst>
                <a:ahLst/>
                <a:cxnLst>
                  <a:cxn ang="T6">
                    <a:pos x="T0" y="T1"/>
                  </a:cxn>
                  <a:cxn ang="T7">
                    <a:pos x="T2" y="T3"/>
                  </a:cxn>
                  <a:cxn ang="T8">
                    <a:pos x="T4" y="T5"/>
                  </a:cxn>
                </a:cxnLst>
                <a:rect l="T9" t="T10" r="T11" b="T12"/>
                <a:pathLst>
                  <a:path w="72" h="60">
                    <a:moveTo>
                      <a:pt x="0" y="0"/>
                    </a:moveTo>
                    <a:cubicBezTo>
                      <a:pt x="17" y="25"/>
                      <a:pt x="17" y="50"/>
                      <a:pt x="48" y="60"/>
                    </a:cubicBezTo>
                    <a:cubicBezTo>
                      <a:pt x="68" y="53"/>
                      <a:pt x="60" y="54"/>
                      <a:pt x="72"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16" name="Freeform 149"/>
              <p:cNvSpPr>
                <a:spLocks/>
              </p:cNvSpPr>
              <p:nvPr/>
            </p:nvSpPr>
            <p:spPr bwMode="auto">
              <a:xfrm>
                <a:off x="3200" y="2946"/>
                <a:ext cx="52" cy="114"/>
              </a:xfrm>
              <a:custGeom>
                <a:avLst/>
                <a:gdLst>
                  <a:gd name="T0" fmla="*/ 10 w 52"/>
                  <a:gd name="T1" fmla="*/ 0 h 114"/>
                  <a:gd name="T2" fmla="*/ 52 w 52"/>
                  <a:gd name="T3" fmla="*/ 114 h 114"/>
                  <a:gd name="T4" fmla="*/ 0 60000 65536"/>
                  <a:gd name="T5" fmla="*/ 0 60000 65536"/>
                  <a:gd name="T6" fmla="*/ 0 w 52"/>
                  <a:gd name="T7" fmla="*/ 0 h 114"/>
                  <a:gd name="T8" fmla="*/ 52 w 52"/>
                  <a:gd name="T9" fmla="*/ 114 h 114"/>
                </a:gdLst>
                <a:ahLst/>
                <a:cxnLst>
                  <a:cxn ang="T4">
                    <a:pos x="T0" y="T1"/>
                  </a:cxn>
                  <a:cxn ang="T5">
                    <a:pos x="T2" y="T3"/>
                  </a:cxn>
                </a:cxnLst>
                <a:rect l="T6" t="T7" r="T8" b="T9"/>
                <a:pathLst>
                  <a:path w="52" h="114">
                    <a:moveTo>
                      <a:pt x="10" y="0"/>
                    </a:moveTo>
                    <a:cubicBezTo>
                      <a:pt x="15" y="37"/>
                      <a:pt x="0" y="114"/>
                      <a:pt x="52" y="11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17" name="Freeform 150"/>
              <p:cNvSpPr>
                <a:spLocks/>
              </p:cNvSpPr>
              <p:nvPr/>
            </p:nvSpPr>
            <p:spPr bwMode="auto">
              <a:xfrm>
                <a:off x="3210" y="2946"/>
                <a:ext cx="54" cy="45"/>
              </a:xfrm>
              <a:custGeom>
                <a:avLst/>
                <a:gdLst>
                  <a:gd name="T0" fmla="*/ 0 w 54"/>
                  <a:gd name="T1" fmla="*/ 0 h 45"/>
                  <a:gd name="T2" fmla="*/ 54 w 54"/>
                  <a:gd name="T3" fmla="*/ 12 h 45"/>
                  <a:gd name="T4" fmla="*/ 0 60000 65536"/>
                  <a:gd name="T5" fmla="*/ 0 60000 65536"/>
                  <a:gd name="T6" fmla="*/ 0 w 54"/>
                  <a:gd name="T7" fmla="*/ 0 h 45"/>
                  <a:gd name="T8" fmla="*/ 54 w 54"/>
                  <a:gd name="T9" fmla="*/ 45 h 45"/>
                </a:gdLst>
                <a:ahLst/>
                <a:cxnLst>
                  <a:cxn ang="T4">
                    <a:pos x="T0" y="T1"/>
                  </a:cxn>
                  <a:cxn ang="T5">
                    <a:pos x="T2" y="T3"/>
                  </a:cxn>
                </a:cxnLst>
                <a:rect l="T6" t="T7" r="T8" b="T9"/>
                <a:pathLst>
                  <a:path w="54" h="45">
                    <a:moveTo>
                      <a:pt x="0" y="0"/>
                    </a:moveTo>
                    <a:cubicBezTo>
                      <a:pt x="9" y="27"/>
                      <a:pt x="37" y="45"/>
                      <a:pt x="54" y="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26818" name="Group 151"/>
            <p:cNvGrpSpPr>
              <a:grpSpLocks/>
            </p:cNvGrpSpPr>
            <p:nvPr/>
          </p:nvGrpSpPr>
          <p:grpSpPr bwMode="auto">
            <a:xfrm>
              <a:off x="2957" y="2119"/>
              <a:ext cx="95" cy="64"/>
              <a:chOff x="3156" y="2946"/>
              <a:chExt cx="120" cy="114"/>
            </a:xfrm>
          </p:grpSpPr>
          <p:sp>
            <p:nvSpPr>
              <p:cNvPr id="326819" name="Freeform 152"/>
              <p:cNvSpPr>
                <a:spLocks/>
              </p:cNvSpPr>
              <p:nvPr/>
            </p:nvSpPr>
            <p:spPr bwMode="auto">
              <a:xfrm>
                <a:off x="3156" y="2946"/>
                <a:ext cx="48" cy="87"/>
              </a:xfrm>
              <a:custGeom>
                <a:avLst/>
                <a:gdLst>
                  <a:gd name="T0" fmla="*/ 72 w 72"/>
                  <a:gd name="T1" fmla="*/ 0 h 57"/>
                  <a:gd name="T2" fmla="*/ 0 w 72"/>
                  <a:gd name="T3" fmla="*/ 54 h 57"/>
                  <a:gd name="T4" fmla="*/ 0 60000 65536"/>
                  <a:gd name="T5" fmla="*/ 0 60000 65536"/>
                  <a:gd name="T6" fmla="*/ 0 w 72"/>
                  <a:gd name="T7" fmla="*/ 0 h 57"/>
                  <a:gd name="T8" fmla="*/ 72 w 72"/>
                  <a:gd name="T9" fmla="*/ 57 h 57"/>
                </a:gdLst>
                <a:ahLst/>
                <a:cxnLst>
                  <a:cxn ang="T4">
                    <a:pos x="T0" y="T1"/>
                  </a:cxn>
                  <a:cxn ang="T5">
                    <a:pos x="T2" y="T3"/>
                  </a:cxn>
                </a:cxnLst>
                <a:rect l="T6" t="T7" r="T8" b="T9"/>
                <a:pathLst>
                  <a:path w="72" h="57">
                    <a:moveTo>
                      <a:pt x="72" y="0"/>
                    </a:moveTo>
                    <a:cubicBezTo>
                      <a:pt x="61" y="57"/>
                      <a:pt x="69" y="54"/>
                      <a:pt x="0"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20" name="Freeform 153"/>
              <p:cNvSpPr>
                <a:spLocks/>
              </p:cNvSpPr>
              <p:nvPr/>
            </p:nvSpPr>
            <p:spPr bwMode="auto">
              <a:xfrm>
                <a:off x="3204" y="2946"/>
                <a:ext cx="72" cy="60"/>
              </a:xfrm>
              <a:custGeom>
                <a:avLst/>
                <a:gdLst>
                  <a:gd name="T0" fmla="*/ 0 w 72"/>
                  <a:gd name="T1" fmla="*/ 0 h 60"/>
                  <a:gd name="T2" fmla="*/ 48 w 72"/>
                  <a:gd name="T3" fmla="*/ 60 h 60"/>
                  <a:gd name="T4" fmla="*/ 72 w 72"/>
                  <a:gd name="T5" fmla="*/ 54 h 60"/>
                  <a:gd name="T6" fmla="*/ 0 60000 65536"/>
                  <a:gd name="T7" fmla="*/ 0 60000 65536"/>
                  <a:gd name="T8" fmla="*/ 0 60000 65536"/>
                  <a:gd name="T9" fmla="*/ 0 w 72"/>
                  <a:gd name="T10" fmla="*/ 0 h 60"/>
                  <a:gd name="T11" fmla="*/ 72 w 72"/>
                  <a:gd name="T12" fmla="*/ 60 h 60"/>
                </a:gdLst>
                <a:ahLst/>
                <a:cxnLst>
                  <a:cxn ang="T6">
                    <a:pos x="T0" y="T1"/>
                  </a:cxn>
                  <a:cxn ang="T7">
                    <a:pos x="T2" y="T3"/>
                  </a:cxn>
                  <a:cxn ang="T8">
                    <a:pos x="T4" y="T5"/>
                  </a:cxn>
                </a:cxnLst>
                <a:rect l="T9" t="T10" r="T11" b="T12"/>
                <a:pathLst>
                  <a:path w="72" h="60">
                    <a:moveTo>
                      <a:pt x="0" y="0"/>
                    </a:moveTo>
                    <a:cubicBezTo>
                      <a:pt x="17" y="25"/>
                      <a:pt x="17" y="50"/>
                      <a:pt x="48" y="60"/>
                    </a:cubicBezTo>
                    <a:cubicBezTo>
                      <a:pt x="68" y="53"/>
                      <a:pt x="60" y="54"/>
                      <a:pt x="72"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21" name="Freeform 154"/>
              <p:cNvSpPr>
                <a:spLocks/>
              </p:cNvSpPr>
              <p:nvPr/>
            </p:nvSpPr>
            <p:spPr bwMode="auto">
              <a:xfrm>
                <a:off x="3200" y="2946"/>
                <a:ext cx="52" cy="114"/>
              </a:xfrm>
              <a:custGeom>
                <a:avLst/>
                <a:gdLst>
                  <a:gd name="T0" fmla="*/ 10 w 52"/>
                  <a:gd name="T1" fmla="*/ 0 h 114"/>
                  <a:gd name="T2" fmla="*/ 52 w 52"/>
                  <a:gd name="T3" fmla="*/ 114 h 114"/>
                  <a:gd name="T4" fmla="*/ 0 60000 65536"/>
                  <a:gd name="T5" fmla="*/ 0 60000 65536"/>
                  <a:gd name="T6" fmla="*/ 0 w 52"/>
                  <a:gd name="T7" fmla="*/ 0 h 114"/>
                  <a:gd name="T8" fmla="*/ 52 w 52"/>
                  <a:gd name="T9" fmla="*/ 114 h 114"/>
                </a:gdLst>
                <a:ahLst/>
                <a:cxnLst>
                  <a:cxn ang="T4">
                    <a:pos x="T0" y="T1"/>
                  </a:cxn>
                  <a:cxn ang="T5">
                    <a:pos x="T2" y="T3"/>
                  </a:cxn>
                </a:cxnLst>
                <a:rect l="T6" t="T7" r="T8" b="T9"/>
                <a:pathLst>
                  <a:path w="52" h="114">
                    <a:moveTo>
                      <a:pt x="10" y="0"/>
                    </a:moveTo>
                    <a:cubicBezTo>
                      <a:pt x="15" y="37"/>
                      <a:pt x="0" y="114"/>
                      <a:pt x="52" y="11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22" name="Freeform 155"/>
              <p:cNvSpPr>
                <a:spLocks/>
              </p:cNvSpPr>
              <p:nvPr/>
            </p:nvSpPr>
            <p:spPr bwMode="auto">
              <a:xfrm>
                <a:off x="3210" y="2946"/>
                <a:ext cx="54" cy="45"/>
              </a:xfrm>
              <a:custGeom>
                <a:avLst/>
                <a:gdLst>
                  <a:gd name="T0" fmla="*/ 0 w 54"/>
                  <a:gd name="T1" fmla="*/ 0 h 45"/>
                  <a:gd name="T2" fmla="*/ 54 w 54"/>
                  <a:gd name="T3" fmla="*/ 12 h 45"/>
                  <a:gd name="T4" fmla="*/ 0 60000 65536"/>
                  <a:gd name="T5" fmla="*/ 0 60000 65536"/>
                  <a:gd name="T6" fmla="*/ 0 w 54"/>
                  <a:gd name="T7" fmla="*/ 0 h 45"/>
                  <a:gd name="T8" fmla="*/ 54 w 54"/>
                  <a:gd name="T9" fmla="*/ 45 h 45"/>
                </a:gdLst>
                <a:ahLst/>
                <a:cxnLst>
                  <a:cxn ang="T4">
                    <a:pos x="T0" y="T1"/>
                  </a:cxn>
                  <a:cxn ang="T5">
                    <a:pos x="T2" y="T3"/>
                  </a:cxn>
                </a:cxnLst>
                <a:rect l="T6" t="T7" r="T8" b="T9"/>
                <a:pathLst>
                  <a:path w="54" h="45">
                    <a:moveTo>
                      <a:pt x="0" y="0"/>
                    </a:moveTo>
                    <a:cubicBezTo>
                      <a:pt x="9" y="27"/>
                      <a:pt x="37" y="45"/>
                      <a:pt x="54" y="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26823" name="Group 156"/>
            <p:cNvGrpSpPr>
              <a:grpSpLocks/>
            </p:cNvGrpSpPr>
            <p:nvPr/>
          </p:nvGrpSpPr>
          <p:grpSpPr bwMode="auto">
            <a:xfrm>
              <a:off x="3236" y="1934"/>
              <a:ext cx="95" cy="64"/>
              <a:chOff x="3156" y="2946"/>
              <a:chExt cx="120" cy="114"/>
            </a:xfrm>
          </p:grpSpPr>
          <p:sp>
            <p:nvSpPr>
              <p:cNvPr id="326824" name="Freeform 157"/>
              <p:cNvSpPr>
                <a:spLocks/>
              </p:cNvSpPr>
              <p:nvPr/>
            </p:nvSpPr>
            <p:spPr bwMode="auto">
              <a:xfrm>
                <a:off x="3156" y="2946"/>
                <a:ext cx="48" cy="87"/>
              </a:xfrm>
              <a:custGeom>
                <a:avLst/>
                <a:gdLst>
                  <a:gd name="T0" fmla="*/ 72 w 72"/>
                  <a:gd name="T1" fmla="*/ 0 h 57"/>
                  <a:gd name="T2" fmla="*/ 0 w 72"/>
                  <a:gd name="T3" fmla="*/ 54 h 57"/>
                  <a:gd name="T4" fmla="*/ 0 60000 65536"/>
                  <a:gd name="T5" fmla="*/ 0 60000 65536"/>
                  <a:gd name="T6" fmla="*/ 0 w 72"/>
                  <a:gd name="T7" fmla="*/ 0 h 57"/>
                  <a:gd name="T8" fmla="*/ 72 w 72"/>
                  <a:gd name="T9" fmla="*/ 57 h 57"/>
                </a:gdLst>
                <a:ahLst/>
                <a:cxnLst>
                  <a:cxn ang="T4">
                    <a:pos x="T0" y="T1"/>
                  </a:cxn>
                  <a:cxn ang="T5">
                    <a:pos x="T2" y="T3"/>
                  </a:cxn>
                </a:cxnLst>
                <a:rect l="T6" t="T7" r="T8" b="T9"/>
                <a:pathLst>
                  <a:path w="72" h="57">
                    <a:moveTo>
                      <a:pt x="72" y="0"/>
                    </a:moveTo>
                    <a:cubicBezTo>
                      <a:pt x="61" y="57"/>
                      <a:pt x="69" y="54"/>
                      <a:pt x="0"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25" name="Freeform 158"/>
              <p:cNvSpPr>
                <a:spLocks/>
              </p:cNvSpPr>
              <p:nvPr/>
            </p:nvSpPr>
            <p:spPr bwMode="auto">
              <a:xfrm>
                <a:off x="3204" y="2946"/>
                <a:ext cx="72" cy="60"/>
              </a:xfrm>
              <a:custGeom>
                <a:avLst/>
                <a:gdLst>
                  <a:gd name="T0" fmla="*/ 0 w 72"/>
                  <a:gd name="T1" fmla="*/ 0 h 60"/>
                  <a:gd name="T2" fmla="*/ 48 w 72"/>
                  <a:gd name="T3" fmla="*/ 60 h 60"/>
                  <a:gd name="T4" fmla="*/ 72 w 72"/>
                  <a:gd name="T5" fmla="*/ 54 h 60"/>
                  <a:gd name="T6" fmla="*/ 0 60000 65536"/>
                  <a:gd name="T7" fmla="*/ 0 60000 65536"/>
                  <a:gd name="T8" fmla="*/ 0 60000 65536"/>
                  <a:gd name="T9" fmla="*/ 0 w 72"/>
                  <a:gd name="T10" fmla="*/ 0 h 60"/>
                  <a:gd name="T11" fmla="*/ 72 w 72"/>
                  <a:gd name="T12" fmla="*/ 60 h 60"/>
                </a:gdLst>
                <a:ahLst/>
                <a:cxnLst>
                  <a:cxn ang="T6">
                    <a:pos x="T0" y="T1"/>
                  </a:cxn>
                  <a:cxn ang="T7">
                    <a:pos x="T2" y="T3"/>
                  </a:cxn>
                  <a:cxn ang="T8">
                    <a:pos x="T4" y="T5"/>
                  </a:cxn>
                </a:cxnLst>
                <a:rect l="T9" t="T10" r="T11" b="T12"/>
                <a:pathLst>
                  <a:path w="72" h="60">
                    <a:moveTo>
                      <a:pt x="0" y="0"/>
                    </a:moveTo>
                    <a:cubicBezTo>
                      <a:pt x="17" y="25"/>
                      <a:pt x="17" y="50"/>
                      <a:pt x="48" y="60"/>
                    </a:cubicBezTo>
                    <a:cubicBezTo>
                      <a:pt x="68" y="53"/>
                      <a:pt x="60" y="54"/>
                      <a:pt x="72"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26" name="Freeform 159"/>
              <p:cNvSpPr>
                <a:spLocks/>
              </p:cNvSpPr>
              <p:nvPr/>
            </p:nvSpPr>
            <p:spPr bwMode="auto">
              <a:xfrm>
                <a:off x="3200" y="2946"/>
                <a:ext cx="52" cy="114"/>
              </a:xfrm>
              <a:custGeom>
                <a:avLst/>
                <a:gdLst>
                  <a:gd name="T0" fmla="*/ 10 w 52"/>
                  <a:gd name="T1" fmla="*/ 0 h 114"/>
                  <a:gd name="T2" fmla="*/ 52 w 52"/>
                  <a:gd name="T3" fmla="*/ 114 h 114"/>
                  <a:gd name="T4" fmla="*/ 0 60000 65536"/>
                  <a:gd name="T5" fmla="*/ 0 60000 65536"/>
                  <a:gd name="T6" fmla="*/ 0 w 52"/>
                  <a:gd name="T7" fmla="*/ 0 h 114"/>
                  <a:gd name="T8" fmla="*/ 52 w 52"/>
                  <a:gd name="T9" fmla="*/ 114 h 114"/>
                </a:gdLst>
                <a:ahLst/>
                <a:cxnLst>
                  <a:cxn ang="T4">
                    <a:pos x="T0" y="T1"/>
                  </a:cxn>
                  <a:cxn ang="T5">
                    <a:pos x="T2" y="T3"/>
                  </a:cxn>
                </a:cxnLst>
                <a:rect l="T6" t="T7" r="T8" b="T9"/>
                <a:pathLst>
                  <a:path w="52" h="114">
                    <a:moveTo>
                      <a:pt x="10" y="0"/>
                    </a:moveTo>
                    <a:cubicBezTo>
                      <a:pt x="15" y="37"/>
                      <a:pt x="0" y="114"/>
                      <a:pt x="52" y="11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27" name="Freeform 160"/>
              <p:cNvSpPr>
                <a:spLocks/>
              </p:cNvSpPr>
              <p:nvPr/>
            </p:nvSpPr>
            <p:spPr bwMode="auto">
              <a:xfrm>
                <a:off x="3210" y="2946"/>
                <a:ext cx="54" cy="45"/>
              </a:xfrm>
              <a:custGeom>
                <a:avLst/>
                <a:gdLst>
                  <a:gd name="T0" fmla="*/ 0 w 54"/>
                  <a:gd name="T1" fmla="*/ 0 h 45"/>
                  <a:gd name="T2" fmla="*/ 54 w 54"/>
                  <a:gd name="T3" fmla="*/ 12 h 45"/>
                  <a:gd name="T4" fmla="*/ 0 60000 65536"/>
                  <a:gd name="T5" fmla="*/ 0 60000 65536"/>
                  <a:gd name="T6" fmla="*/ 0 w 54"/>
                  <a:gd name="T7" fmla="*/ 0 h 45"/>
                  <a:gd name="T8" fmla="*/ 54 w 54"/>
                  <a:gd name="T9" fmla="*/ 45 h 45"/>
                </a:gdLst>
                <a:ahLst/>
                <a:cxnLst>
                  <a:cxn ang="T4">
                    <a:pos x="T0" y="T1"/>
                  </a:cxn>
                  <a:cxn ang="T5">
                    <a:pos x="T2" y="T3"/>
                  </a:cxn>
                </a:cxnLst>
                <a:rect l="T6" t="T7" r="T8" b="T9"/>
                <a:pathLst>
                  <a:path w="54" h="45">
                    <a:moveTo>
                      <a:pt x="0" y="0"/>
                    </a:moveTo>
                    <a:cubicBezTo>
                      <a:pt x="9" y="27"/>
                      <a:pt x="37" y="45"/>
                      <a:pt x="54" y="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26828" name="Group 161"/>
            <p:cNvGrpSpPr>
              <a:grpSpLocks/>
            </p:cNvGrpSpPr>
            <p:nvPr/>
          </p:nvGrpSpPr>
          <p:grpSpPr bwMode="auto">
            <a:xfrm>
              <a:off x="3078" y="2032"/>
              <a:ext cx="95" cy="64"/>
              <a:chOff x="3156" y="2946"/>
              <a:chExt cx="120" cy="114"/>
            </a:xfrm>
          </p:grpSpPr>
          <p:sp>
            <p:nvSpPr>
              <p:cNvPr id="326829" name="Freeform 162"/>
              <p:cNvSpPr>
                <a:spLocks/>
              </p:cNvSpPr>
              <p:nvPr/>
            </p:nvSpPr>
            <p:spPr bwMode="auto">
              <a:xfrm>
                <a:off x="3156" y="2946"/>
                <a:ext cx="48" cy="87"/>
              </a:xfrm>
              <a:custGeom>
                <a:avLst/>
                <a:gdLst>
                  <a:gd name="T0" fmla="*/ 72 w 72"/>
                  <a:gd name="T1" fmla="*/ 0 h 57"/>
                  <a:gd name="T2" fmla="*/ 0 w 72"/>
                  <a:gd name="T3" fmla="*/ 54 h 57"/>
                  <a:gd name="T4" fmla="*/ 0 60000 65536"/>
                  <a:gd name="T5" fmla="*/ 0 60000 65536"/>
                  <a:gd name="T6" fmla="*/ 0 w 72"/>
                  <a:gd name="T7" fmla="*/ 0 h 57"/>
                  <a:gd name="T8" fmla="*/ 72 w 72"/>
                  <a:gd name="T9" fmla="*/ 57 h 57"/>
                </a:gdLst>
                <a:ahLst/>
                <a:cxnLst>
                  <a:cxn ang="T4">
                    <a:pos x="T0" y="T1"/>
                  </a:cxn>
                  <a:cxn ang="T5">
                    <a:pos x="T2" y="T3"/>
                  </a:cxn>
                </a:cxnLst>
                <a:rect l="T6" t="T7" r="T8" b="T9"/>
                <a:pathLst>
                  <a:path w="72" h="57">
                    <a:moveTo>
                      <a:pt x="72" y="0"/>
                    </a:moveTo>
                    <a:cubicBezTo>
                      <a:pt x="61" y="57"/>
                      <a:pt x="69" y="54"/>
                      <a:pt x="0"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30" name="Freeform 163"/>
              <p:cNvSpPr>
                <a:spLocks/>
              </p:cNvSpPr>
              <p:nvPr/>
            </p:nvSpPr>
            <p:spPr bwMode="auto">
              <a:xfrm>
                <a:off x="3204" y="2946"/>
                <a:ext cx="72" cy="60"/>
              </a:xfrm>
              <a:custGeom>
                <a:avLst/>
                <a:gdLst>
                  <a:gd name="T0" fmla="*/ 0 w 72"/>
                  <a:gd name="T1" fmla="*/ 0 h 60"/>
                  <a:gd name="T2" fmla="*/ 48 w 72"/>
                  <a:gd name="T3" fmla="*/ 60 h 60"/>
                  <a:gd name="T4" fmla="*/ 72 w 72"/>
                  <a:gd name="T5" fmla="*/ 54 h 60"/>
                  <a:gd name="T6" fmla="*/ 0 60000 65536"/>
                  <a:gd name="T7" fmla="*/ 0 60000 65536"/>
                  <a:gd name="T8" fmla="*/ 0 60000 65536"/>
                  <a:gd name="T9" fmla="*/ 0 w 72"/>
                  <a:gd name="T10" fmla="*/ 0 h 60"/>
                  <a:gd name="T11" fmla="*/ 72 w 72"/>
                  <a:gd name="T12" fmla="*/ 60 h 60"/>
                </a:gdLst>
                <a:ahLst/>
                <a:cxnLst>
                  <a:cxn ang="T6">
                    <a:pos x="T0" y="T1"/>
                  </a:cxn>
                  <a:cxn ang="T7">
                    <a:pos x="T2" y="T3"/>
                  </a:cxn>
                  <a:cxn ang="T8">
                    <a:pos x="T4" y="T5"/>
                  </a:cxn>
                </a:cxnLst>
                <a:rect l="T9" t="T10" r="T11" b="T12"/>
                <a:pathLst>
                  <a:path w="72" h="60">
                    <a:moveTo>
                      <a:pt x="0" y="0"/>
                    </a:moveTo>
                    <a:cubicBezTo>
                      <a:pt x="17" y="25"/>
                      <a:pt x="17" y="50"/>
                      <a:pt x="48" y="60"/>
                    </a:cubicBezTo>
                    <a:cubicBezTo>
                      <a:pt x="68" y="53"/>
                      <a:pt x="60" y="54"/>
                      <a:pt x="72" y="5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31" name="Freeform 164"/>
              <p:cNvSpPr>
                <a:spLocks/>
              </p:cNvSpPr>
              <p:nvPr/>
            </p:nvSpPr>
            <p:spPr bwMode="auto">
              <a:xfrm>
                <a:off x="3200" y="2946"/>
                <a:ext cx="52" cy="114"/>
              </a:xfrm>
              <a:custGeom>
                <a:avLst/>
                <a:gdLst>
                  <a:gd name="T0" fmla="*/ 10 w 52"/>
                  <a:gd name="T1" fmla="*/ 0 h 114"/>
                  <a:gd name="T2" fmla="*/ 52 w 52"/>
                  <a:gd name="T3" fmla="*/ 114 h 114"/>
                  <a:gd name="T4" fmla="*/ 0 60000 65536"/>
                  <a:gd name="T5" fmla="*/ 0 60000 65536"/>
                  <a:gd name="T6" fmla="*/ 0 w 52"/>
                  <a:gd name="T7" fmla="*/ 0 h 114"/>
                  <a:gd name="T8" fmla="*/ 52 w 52"/>
                  <a:gd name="T9" fmla="*/ 114 h 114"/>
                </a:gdLst>
                <a:ahLst/>
                <a:cxnLst>
                  <a:cxn ang="T4">
                    <a:pos x="T0" y="T1"/>
                  </a:cxn>
                  <a:cxn ang="T5">
                    <a:pos x="T2" y="T3"/>
                  </a:cxn>
                </a:cxnLst>
                <a:rect l="T6" t="T7" r="T8" b="T9"/>
                <a:pathLst>
                  <a:path w="52" h="114">
                    <a:moveTo>
                      <a:pt x="10" y="0"/>
                    </a:moveTo>
                    <a:cubicBezTo>
                      <a:pt x="15" y="37"/>
                      <a:pt x="0" y="114"/>
                      <a:pt x="52" y="11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6832" name="Freeform 165"/>
              <p:cNvSpPr>
                <a:spLocks/>
              </p:cNvSpPr>
              <p:nvPr/>
            </p:nvSpPr>
            <p:spPr bwMode="auto">
              <a:xfrm>
                <a:off x="3210" y="2946"/>
                <a:ext cx="54" cy="45"/>
              </a:xfrm>
              <a:custGeom>
                <a:avLst/>
                <a:gdLst>
                  <a:gd name="T0" fmla="*/ 0 w 54"/>
                  <a:gd name="T1" fmla="*/ 0 h 45"/>
                  <a:gd name="T2" fmla="*/ 54 w 54"/>
                  <a:gd name="T3" fmla="*/ 12 h 45"/>
                  <a:gd name="T4" fmla="*/ 0 60000 65536"/>
                  <a:gd name="T5" fmla="*/ 0 60000 65536"/>
                  <a:gd name="T6" fmla="*/ 0 w 54"/>
                  <a:gd name="T7" fmla="*/ 0 h 45"/>
                  <a:gd name="T8" fmla="*/ 54 w 54"/>
                  <a:gd name="T9" fmla="*/ 45 h 45"/>
                </a:gdLst>
                <a:ahLst/>
                <a:cxnLst>
                  <a:cxn ang="T4">
                    <a:pos x="T0" y="T1"/>
                  </a:cxn>
                  <a:cxn ang="T5">
                    <a:pos x="T2" y="T3"/>
                  </a:cxn>
                </a:cxnLst>
                <a:rect l="T6" t="T7" r="T8" b="T9"/>
                <a:pathLst>
                  <a:path w="54" h="45">
                    <a:moveTo>
                      <a:pt x="0" y="0"/>
                    </a:moveTo>
                    <a:cubicBezTo>
                      <a:pt x="9" y="27"/>
                      <a:pt x="37" y="45"/>
                      <a:pt x="54" y="1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26833" name="Freeform 166"/>
            <p:cNvSpPr>
              <a:spLocks/>
            </p:cNvSpPr>
            <p:nvPr/>
          </p:nvSpPr>
          <p:spPr bwMode="auto">
            <a:xfrm>
              <a:off x="2052" y="2062"/>
              <a:ext cx="1258" cy="1067"/>
            </a:xfrm>
            <a:custGeom>
              <a:avLst/>
              <a:gdLst>
                <a:gd name="T0" fmla="*/ 0 w 1435"/>
                <a:gd name="T1" fmla="*/ 1003 h 1109"/>
                <a:gd name="T2" fmla="*/ 1435 w 1435"/>
                <a:gd name="T3" fmla="*/ 0 h 1109"/>
                <a:gd name="T4" fmla="*/ 1435 w 1435"/>
                <a:gd name="T5" fmla="*/ 87 h 1109"/>
                <a:gd name="T6" fmla="*/ 0 w 1435"/>
                <a:gd name="T7" fmla="*/ 1109 h 1109"/>
                <a:gd name="T8" fmla="*/ 0 w 1435"/>
                <a:gd name="T9" fmla="*/ 1003 h 1109"/>
                <a:gd name="T10" fmla="*/ 0 60000 65536"/>
                <a:gd name="T11" fmla="*/ 0 60000 65536"/>
                <a:gd name="T12" fmla="*/ 0 60000 65536"/>
                <a:gd name="T13" fmla="*/ 0 60000 65536"/>
                <a:gd name="T14" fmla="*/ 0 60000 65536"/>
                <a:gd name="T15" fmla="*/ 0 w 1435"/>
                <a:gd name="T16" fmla="*/ 0 h 1109"/>
                <a:gd name="T17" fmla="*/ 1435 w 1435"/>
                <a:gd name="T18" fmla="*/ 1109 h 1109"/>
              </a:gdLst>
              <a:ahLst/>
              <a:cxnLst>
                <a:cxn ang="T10">
                  <a:pos x="T0" y="T1"/>
                </a:cxn>
                <a:cxn ang="T11">
                  <a:pos x="T2" y="T3"/>
                </a:cxn>
                <a:cxn ang="T12">
                  <a:pos x="T4" y="T5"/>
                </a:cxn>
                <a:cxn ang="T13">
                  <a:pos x="T6" y="T7"/>
                </a:cxn>
                <a:cxn ang="T14">
                  <a:pos x="T8" y="T9"/>
                </a:cxn>
              </a:cxnLst>
              <a:rect l="T15" t="T16" r="T17" b="T18"/>
              <a:pathLst>
                <a:path w="1435" h="1109">
                  <a:moveTo>
                    <a:pt x="0" y="1003"/>
                  </a:moveTo>
                  <a:lnTo>
                    <a:pt x="1435" y="0"/>
                  </a:lnTo>
                  <a:lnTo>
                    <a:pt x="1435" y="87"/>
                  </a:lnTo>
                  <a:lnTo>
                    <a:pt x="0" y="1109"/>
                  </a:lnTo>
                  <a:lnTo>
                    <a:pt x="0" y="1003"/>
                  </a:lnTo>
                  <a:close/>
                </a:path>
              </a:pathLst>
            </a:custGeom>
            <a:solidFill>
              <a:schemeClr val="folHlink"/>
            </a:solidFill>
            <a:ln w="9525">
              <a:solidFill>
                <a:srgbClr val="000000"/>
              </a:solidFill>
              <a:round/>
              <a:headEnd/>
              <a:tailEnd/>
            </a:ln>
          </p:spPr>
          <p:txBody>
            <a:bodyPr/>
            <a:lstStyle/>
            <a:p>
              <a:endParaRPr lang="en-GB"/>
            </a:p>
          </p:txBody>
        </p:sp>
        <p:sp>
          <p:nvSpPr>
            <p:cNvPr id="326834" name="Rectangle 167"/>
            <p:cNvSpPr>
              <a:spLocks noChangeArrowheads="1"/>
            </p:cNvSpPr>
            <p:nvPr/>
          </p:nvSpPr>
          <p:spPr bwMode="auto">
            <a:xfrm>
              <a:off x="292" y="3032"/>
              <a:ext cx="1760" cy="97"/>
            </a:xfrm>
            <a:prstGeom prst="rect">
              <a:avLst/>
            </a:prstGeom>
            <a:solidFill>
              <a:schemeClr val="folHlink"/>
            </a:solidFill>
            <a:ln w="9525">
              <a:solidFill>
                <a:srgbClr val="000000"/>
              </a:solidFill>
              <a:miter lim="800000"/>
              <a:headEnd/>
              <a:tailEnd/>
            </a:ln>
          </p:spPr>
          <p:txBody>
            <a:bodyPr wrap="none" anchor="ctr"/>
            <a:lstStyle/>
            <a:p>
              <a:pPr algn="r" eaLnBrk="1" hangingPunct="1">
                <a:spcBef>
                  <a:spcPct val="0"/>
                </a:spcBef>
              </a:pPr>
              <a:endParaRPr lang="en-GB" sz="1800">
                <a:latin typeface="Arial" charset="0"/>
              </a:endParaRPr>
            </a:p>
          </p:txBody>
        </p:sp>
        <p:sp>
          <p:nvSpPr>
            <p:cNvPr id="326835" name="AutoShape 168"/>
            <p:cNvSpPr>
              <a:spLocks noChangeArrowheads="1"/>
            </p:cNvSpPr>
            <p:nvPr/>
          </p:nvSpPr>
          <p:spPr bwMode="auto">
            <a:xfrm rot="-5400000">
              <a:off x="1334" y="2393"/>
              <a:ext cx="63" cy="79"/>
            </a:xfrm>
            <a:prstGeom prst="can">
              <a:avLst>
                <a:gd name="adj" fmla="val 31349"/>
              </a:avLst>
            </a:prstGeom>
            <a:solidFill>
              <a:srgbClr val="FFFF00"/>
            </a:solidFill>
            <a:ln w="9525">
              <a:solidFill>
                <a:srgbClr val="000000"/>
              </a:solidFill>
              <a:round/>
              <a:headEnd/>
              <a:tailEnd/>
            </a:ln>
          </p:spPr>
          <p:txBody>
            <a:bodyPr vert="eaVert" wrap="none" anchor="ctr"/>
            <a:lstStyle/>
            <a:p>
              <a:pPr algn="r" eaLnBrk="1" hangingPunct="1">
                <a:spcBef>
                  <a:spcPct val="0"/>
                </a:spcBef>
              </a:pPr>
              <a:endParaRPr lang="en-GB" sz="1800">
                <a:latin typeface="Arial" charset="0"/>
              </a:endParaRPr>
            </a:p>
          </p:txBody>
        </p:sp>
        <p:sp>
          <p:nvSpPr>
            <p:cNvPr id="326836" name="AutoShape 169"/>
            <p:cNvSpPr>
              <a:spLocks noChangeArrowheads="1"/>
            </p:cNvSpPr>
            <p:nvPr/>
          </p:nvSpPr>
          <p:spPr bwMode="auto">
            <a:xfrm rot="-5400000">
              <a:off x="1216" y="2527"/>
              <a:ext cx="59" cy="67"/>
            </a:xfrm>
            <a:prstGeom prst="can">
              <a:avLst>
                <a:gd name="adj" fmla="val 28390"/>
              </a:avLst>
            </a:prstGeom>
            <a:solidFill>
              <a:srgbClr val="FFFF00"/>
            </a:solidFill>
            <a:ln w="9525">
              <a:solidFill>
                <a:srgbClr val="000000"/>
              </a:solidFill>
              <a:round/>
              <a:headEnd/>
              <a:tailEnd/>
            </a:ln>
          </p:spPr>
          <p:txBody>
            <a:bodyPr vert="eaVert" wrap="none" anchor="ctr"/>
            <a:lstStyle/>
            <a:p>
              <a:pPr algn="r" eaLnBrk="1" hangingPunct="1">
                <a:spcBef>
                  <a:spcPct val="0"/>
                </a:spcBef>
              </a:pPr>
              <a:endParaRPr lang="en-GB" sz="1800">
                <a:latin typeface="Arial" charset="0"/>
              </a:endParaRPr>
            </a:p>
          </p:txBody>
        </p:sp>
        <p:sp>
          <p:nvSpPr>
            <p:cNvPr id="326837" name="AutoShape 170"/>
            <p:cNvSpPr>
              <a:spLocks noChangeArrowheads="1"/>
            </p:cNvSpPr>
            <p:nvPr/>
          </p:nvSpPr>
          <p:spPr bwMode="auto">
            <a:xfrm rot="-5400000">
              <a:off x="1494" y="2371"/>
              <a:ext cx="59" cy="67"/>
            </a:xfrm>
            <a:prstGeom prst="can">
              <a:avLst>
                <a:gd name="adj" fmla="val 28390"/>
              </a:avLst>
            </a:prstGeom>
            <a:solidFill>
              <a:srgbClr val="FFFF00"/>
            </a:solidFill>
            <a:ln w="9525">
              <a:solidFill>
                <a:srgbClr val="000000"/>
              </a:solidFill>
              <a:round/>
              <a:headEnd/>
              <a:tailEnd/>
            </a:ln>
          </p:spPr>
          <p:txBody>
            <a:bodyPr vert="eaVert" wrap="none" anchor="ctr"/>
            <a:lstStyle/>
            <a:p>
              <a:pPr algn="r" eaLnBrk="1" hangingPunct="1">
                <a:spcBef>
                  <a:spcPct val="0"/>
                </a:spcBef>
              </a:pPr>
              <a:endParaRPr lang="en-GB" sz="1800">
                <a:latin typeface="Arial" charset="0"/>
              </a:endParaRPr>
            </a:p>
          </p:txBody>
        </p:sp>
        <p:sp>
          <p:nvSpPr>
            <p:cNvPr id="326838" name="AutoShape 171"/>
            <p:cNvSpPr>
              <a:spLocks noChangeArrowheads="1"/>
            </p:cNvSpPr>
            <p:nvPr/>
          </p:nvSpPr>
          <p:spPr bwMode="auto">
            <a:xfrm rot="-5400000">
              <a:off x="1388" y="2513"/>
              <a:ext cx="59" cy="67"/>
            </a:xfrm>
            <a:prstGeom prst="can">
              <a:avLst>
                <a:gd name="adj" fmla="val 28390"/>
              </a:avLst>
            </a:prstGeom>
            <a:solidFill>
              <a:srgbClr val="FFFF00"/>
            </a:solidFill>
            <a:ln w="9525">
              <a:solidFill>
                <a:srgbClr val="000000"/>
              </a:solidFill>
              <a:round/>
              <a:headEnd/>
              <a:tailEnd/>
            </a:ln>
          </p:spPr>
          <p:txBody>
            <a:bodyPr vert="eaVert" wrap="none" anchor="ctr"/>
            <a:lstStyle/>
            <a:p>
              <a:pPr algn="r" eaLnBrk="1" hangingPunct="1">
                <a:spcBef>
                  <a:spcPct val="0"/>
                </a:spcBef>
              </a:pPr>
              <a:endParaRPr lang="en-GB" sz="1800">
                <a:latin typeface="Arial" charset="0"/>
              </a:endParaRPr>
            </a:p>
          </p:txBody>
        </p:sp>
        <p:sp>
          <p:nvSpPr>
            <p:cNvPr id="326839" name="AutoShape 172"/>
            <p:cNvSpPr>
              <a:spLocks noChangeArrowheads="1"/>
            </p:cNvSpPr>
            <p:nvPr/>
          </p:nvSpPr>
          <p:spPr bwMode="auto">
            <a:xfrm rot="-5400000">
              <a:off x="1081" y="2688"/>
              <a:ext cx="59" cy="67"/>
            </a:xfrm>
            <a:prstGeom prst="can">
              <a:avLst>
                <a:gd name="adj" fmla="val 28390"/>
              </a:avLst>
            </a:prstGeom>
            <a:solidFill>
              <a:srgbClr val="FFFF00"/>
            </a:solidFill>
            <a:ln w="9525">
              <a:solidFill>
                <a:srgbClr val="000000"/>
              </a:solidFill>
              <a:round/>
              <a:headEnd/>
              <a:tailEnd/>
            </a:ln>
          </p:spPr>
          <p:txBody>
            <a:bodyPr vert="eaVert" wrap="none" anchor="ctr"/>
            <a:lstStyle/>
            <a:p>
              <a:pPr algn="r" eaLnBrk="1" hangingPunct="1">
                <a:spcBef>
                  <a:spcPct val="0"/>
                </a:spcBef>
              </a:pPr>
              <a:endParaRPr lang="en-GB" sz="1800">
                <a:latin typeface="Arial" charset="0"/>
              </a:endParaRPr>
            </a:p>
          </p:txBody>
        </p:sp>
        <p:sp>
          <p:nvSpPr>
            <p:cNvPr id="326840" name="AutoShape 173"/>
            <p:cNvSpPr>
              <a:spLocks noChangeArrowheads="1"/>
            </p:cNvSpPr>
            <p:nvPr/>
          </p:nvSpPr>
          <p:spPr bwMode="auto">
            <a:xfrm rot="-5400000">
              <a:off x="1253" y="2671"/>
              <a:ext cx="59" cy="66"/>
            </a:xfrm>
            <a:prstGeom prst="can">
              <a:avLst>
                <a:gd name="adj" fmla="val 27966"/>
              </a:avLst>
            </a:prstGeom>
            <a:solidFill>
              <a:srgbClr val="FFFF00"/>
            </a:solidFill>
            <a:ln w="9525">
              <a:solidFill>
                <a:srgbClr val="000000"/>
              </a:solidFill>
              <a:round/>
              <a:headEnd/>
              <a:tailEnd/>
            </a:ln>
          </p:spPr>
          <p:txBody>
            <a:bodyPr vert="eaVert" wrap="none" anchor="ctr"/>
            <a:lstStyle/>
            <a:p>
              <a:pPr algn="r" eaLnBrk="1" hangingPunct="1">
                <a:spcBef>
                  <a:spcPct val="0"/>
                </a:spcBef>
              </a:pPr>
              <a:endParaRPr lang="en-GB" sz="1800">
                <a:latin typeface="Arial" charset="0"/>
              </a:endParaRPr>
            </a:p>
          </p:txBody>
        </p:sp>
        <p:pic>
          <p:nvPicPr>
            <p:cNvPr id="326841" name="Picture 174" descr="shee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4" y="2155"/>
              <a:ext cx="22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842" name="Picture 175" descr="cow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90" y="2085"/>
              <a:ext cx="35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6843" name="Group 176"/>
            <p:cNvGrpSpPr>
              <a:grpSpLocks/>
            </p:cNvGrpSpPr>
            <p:nvPr/>
          </p:nvGrpSpPr>
          <p:grpSpPr bwMode="auto">
            <a:xfrm>
              <a:off x="1458" y="2019"/>
              <a:ext cx="96" cy="310"/>
              <a:chOff x="768" y="1824"/>
              <a:chExt cx="96" cy="384"/>
            </a:xfrm>
          </p:grpSpPr>
          <p:sp>
            <p:nvSpPr>
              <p:cNvPr id="326844" name="Line 177"/>
              <p:cNvSpPr>
                <a:spLocks noChangeShapeType="1"/>
              </p:cNvSpPr>
              <p:nvPr/>
            </p:nvSpPr>
            <p:spPr bwMode="auto">
              <a:xfrm flipV="1">
                <a:off x="816" y="20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6845" name="Oval 178"/>
              <p:cNvSpPr>
                <a:spLocks noChangeArrowheads="1"/>
              </p:cNvSpPr>
              <p:nvPr/>
            </p:nvSpPr>
            <p:spPr bwMode="auto">
              <a:xfrm>
                <a:off x="768" y="1824"/>
                <a:ext cx="96" cy="240"/>
              </a:xfrm>
              <a:prstGeom prst="ellipse">
                <a:avLst/>
              </a:prstGeom>
              <a:solidFill>
                <a:schemeClr val="accent1"/>
              </a:solidFill>
              <a:ln w="9525">
                <a:solidFill>
                  <a:srgbClr val="000000"/>
                </a:solidFill>
                <a:round/>
                <a:headEnd/>
                <a:tailEnd/>
              </a:ln>
            </p:spPr>
            <p:txBody>
              <a:bodyPr wrap="none" anchor="ctr"/>
              <a:lstStyle/>
              <a:p>
                <a:pPr algn="r" eaLnBrk="1" hangingPunct="1">
                  <a:spcBef>
                    <a:spcPct val="0"/>
                  </a:spcBef>
                </a:pPr>
                <a:endParaRPr lang="en-GB" sz="1800">
                  <a:latin typeface="Arial" charset="0"/>
                </a:endParaRPr>
              </a:p>
            </p:txBody>
          </p:sp>
        </p:grpSp>
        <p:sp>
          <p:nvSpPr>
            <p:cNvPr id="326846" name="Line 179"/>
            <p:cNvSpPr>
              <a:spLocks noChangeShapeType="1"/>
            </p:cNvSpPr>
            <p:nvPr/>
          </p:nvSpPr>
          <p:spPr bwMode="auto">
            <a:xfrm>
              <a:off x="3312" y="1873"/>
              <a:ext cx="1" cy="2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6847" name="Line 180"/>
            <p:cNvSpPr>
              <a:spLocks noChangeShapeType="1"/>
            </p:cNvSpPr>
            <p:nvPr/>
          </p:nvSpPr>
          <p:spPr bwMode="auto">
            <a:xfrm>
              <a:off x="2054" y="2804"/>
              <a:ext cx="1" cy="3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6848" name="Line 181"/>
            <p:cNvSpPr>
              <a:spLocks noChangeShapeType="1"/>
            </p:cNvSpPr>
            <p:nvPr/>
          </p:nvSpPr>
          <p:spPr bwMode="auto">
            <a:xfrm>
              <a:off x="292" y="2804"/>
              <a:ext cx="1" cy="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cxnSp>
          <p:nvCxnSpPr>
            <p:cNvPr id="326849" name="AutoShape 182"/>
            <p:cNvCxnSpPr>
              <a:cxnSpLocks noChangeShapeType="1"/>
              <a:stCxn id="326848" idx="1"/>
              <a:endCxn id="326847" idx="1"/>
            </p:cNvCxnSpPr>
            <p:nvPr/>
          </p:nvCxnSpPr>
          <p:spPr bwMode="auto">
            <a:xfrm flipV="1">
              <a:off x="293" y="3127"/>
              <a:ext cx="1762" cy="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26850" name="AutoShape 183"/>
            <p:cNvCxnSpPr>
              <a:cxnSpLocks noChangeShapeType="1"/>
              <a:stCxn id="326846" idx="1"/>
              <a:endCxn id="326847" idx="1"/>
            </p:cNvCxnSpPr>
            <p:nvPr/>
          </p:nvCxnSpPr>
          <p:spPr bwMode="auto">
            <a:xfrm flipH="1">
              <a:off x="2055" y="2149"/>
              <a:ext cx="1258" cy="97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326851" name="Picture 184" descr="lawn_wa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8" y="1680"/>
              <a:ext cx="384"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852" name="Picture 185" descr="fi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8" y="2006"/>
              <a:ext cx="148"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853" name="Freeform 186"/>
            <p:cNvSpPr>
              <a:spLocks/>
            </p:cNvSpPr>
            <p:nvPr/>
          </p:nvSpPr>
          <p:spPr bwMode="auto">
            <a:xfrm>
              <a:off x="1152" y="2146"/>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pic>
          <p:nvPicPr>
            <p:cNvPr id="326854" name="Picture 187" descr="fi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4" y="2016"/>
              <a:ext cx="148"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855" name="Freeform 188"/>
            <p:cNvSpPr>
              <a:spLocks/>
            </p:cNvSpPr>
            <p:nvPr/>
          </p:nvSpPr>
          <p:spPr bwMode="auto">
            <a:xfrm>
              <a:off x="1584" y="1920"/>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56" name="Freeform 189"/>
            <p:cNvSpPr>
              <a:spLocks/>
            </p:cNvSpPr>
            <p:nvPr/>
          </p:nvSpPr>
          <p:spPr bwMode="auto">
            <a:xfrm>
              <a:off x="960" y="2496"/>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57" name="Freeform 190"/>
            <p:cNvSpPr>
              <a:spLocks/>
            </p:cNvSpPr>
            <p:nvPr/>
          </p:nvSpPr>
          <p:spPr bwMode="auto">
            <a:xfrm>
              <a:off x="816" y="2352"/>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58" name="Freeform 191"/>
            <p:cNvSpPr>
              <a:spLocks/>
            </p:cNvSpPr>
            <p:nvPr/>
          </p:nvSpPr>
          <p:spPr bwMode="auto">
            <a:xfrm>
              <a:off x="528" y="2640"/>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grpSp>
          <p:nvGrpSpPr>
            <p:cNvPr id="326859" name="Group 192"/>
            <p:cNvGrpSpPr>
              <a:grpSpLocks/>
            </p:cNvGrpSpPr>
            <p:nvPr/>
          </p:nvGrpSpPr>
          <p:grpSpPr bwMode="auto">
            <a:xfrm>
              <a:off x="1040" y="2201"/>
              <a:ext cx="96" cy="310"/>
              <a:chOff x="768" y="1824"/>
              <a:chExt cx="96" cy="384"/>
            </a:xfrm>
          </p:grpSpPr>
          <p:sp>
            <p:nvSpPr>
              <p:cNvPr id="326860" name="Line 193"/>
              <p:cNvSpPr>
                <a:spLocks noChangeShapeType="1"/>
              </p:cNvSpPr>
              <p:nvPr/>
            </p:nvSpPr>
            <p:spPr bwMode="auto">
              <a:xfrm flipV="1">
                <a:off x="816" y="20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6861" name="Oval 194"/>
              <p:cNvSpPr>
                <a:spLocks noChangeArrowheads="1"/>
              </p:cNvSpPr>
              <p:nvPr/>
            </p:nvSpPr>
            <p:spPr bwMode="auto">
              <a:xfrm>
                <a:off x="768" y="1824"/>
                <a:ext cx="96" cy="240"/>
              </a:xfrm>
              <a:prstGeom prst="ellipse">
                <a:avLst/>
              </a:prstGeom>
              <a:solidFill>
                <a:schemeClr val="accent1"/>
              </a:solidFill>
              <a:ln w="9525">
                <a:solidFill>
                  <a:srgbClr val="000000"/>
                </a:solidFill>
                <a:round/>
                <a:headEnd/>
                <a:tailEnd/>
              </a:ln>
            </p:spPr>
            <p:txBody>
              <a:bodyPr wrap="none" anchor="ctr"/>
              <a:lstStyle/>
              <a:p>
                <a:pPr algn="r" eaLnBrk="1" hangingPunct="1">
                  <a:spcBef>
                    <a:spcPct val="0"/>
                  </a:spcBef>
                </a:pPr>
                <a:endParaRPr lang="en-GB" sz="1800">
                  <a:latin typeface="Arial" charset="0"/>
                </a:endParaRPr>
              </a:p>
            </p:txBody>
          </p:sp>
        </p:grpSp>
        <p:grpSp>
          <p:nvGrpSpPr>
            <p:cNvPr id="326862" name="Group 195"/>
            <p:cNvGrpSpPr>
              <a:grpSpLocks/>
            </p:cNvGrpSpPr>
            <p:nvPr/>
          </p:nvGrpSpPr>
          <p:grpSpPr bwMode="auto">
            <a:xfrm>
              <a:off x="1109" y="2337"/>
              <a:ext cx="96" cy="310"/>
              <a:chOff x="768" y="1824"/>
              <a:chExt cx="96" cy="384"/>
            </a:xfrm>
          </p:grpSpPr>
          <p:sp>
            <p:nvSpPr>
              <p:cNvPr id="326863" name="Line 196"/>
              <p:cNvSpPr>
                <a:spLocks noChangeShapeType="1"/>
              </p:cNvSpPr>
              <p:nvPr/>
            </p:nvSpPr>
            <p:spPr bwMode="auto">
              <a:xfrm flipV="1">
                <a:off x="816" y="20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6864" name="Oval 197"/>
              <p:cNvSpPr>
                <a:spLocks noChangeArrowheads="1"/>
              </p:cNvSpPr>
              <p:nvPr/>
            </p:nvSpPr>
            <p:spPr bwMode="auto">
              <a:xfrm>
                <a:off x="768" y="1824"/>
                <a:ext cx="96" cy="240"/>
              </a:xfrm>
              <a:prstGeom prst="ellipse">
                <a:avLst/>
              </a:prstGeom>
              <a:solidFill>
                <a:schemeClr val="accent1"/>
              </a:solidFill>
              <a:ln w="9525">
                <a:solidFill>
                  <a:srgbClr val="000000"/>
                </a:solidFill>
                <a:round/>
                <a:headEnd/>
                <a:tailEnd/>
              </a:ln>
            </p:spPr>
            <p:txBody>
              <a:bodyPr wrap="none" anchor="ctr"/>
              <a:lstStyle/>
              <a:p>
                <a:pPr algn="r" eaLnBrk="1" hangingPunct="1">
                  <a:spcBef>
                    <a:spcPct val="0"/>
                  </a:spcBef>
                </a:pPr>
                <a:endParaRPr lang="en-GB" sz="1800">
                  <a:latin typeface="Arial" charset="0"/>
                </a:endParaRPr>
              </a:p>
            </p:txBody>
          </p:sp>
        </p:grpSp>
        <p:grpSp>
          <p:nvGrpSpPr>
            <p:cNvPr id="326865" name="Group 198"/>
            <p:cNvGrpSpPr>
              <a:grpSpLocks/>
            </p:cNvGrpSpPr>
            <p:nvPr/>
          </p:nvGrpSpPr>
          <p:grpSpPr bwMode="auto">
            <a:xfrm>
              <a:off x="979" y="2438"/>
              <a:ext cx="96" cy="310"/>
              <a:chOff x="768" y="1824"/>
              <a:chExt cx="96" cy="384"/>
            </a:xfrm>
          </p:grpSpPr>
          <p:sp>
            <p:nvSpPr>
              <p:cNvPr id="326866" name="Line 199"/>
              <p:cNvSpPr>
                <a:spLocks noChangeShapeType="1"/>
              </p:cNvSpPr>
              <p:nvPr/>
            </p:nvSpPr>
            <p:spPr bwMode="auto">
              <a:xfrm flipV="1">
                <a:off x="816" y="20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6867" name="Oval 200"/>
              <p:cNvSpPr>
                <a:spLocks noChangeArrowheads="1"/>
              </p:cNvSpPr>
              <p:nvPr/>
            </p:nvSpPr>
            <p:spPr bwMode="auto">
              <a:xfrm>
                <a:off x="768" y="1824"/>
                <a:ext cx="96" cy="240"/>
              </a:xfrm>
              <a:prstGeom prst="ellipse">
                <a:avLst/>
              </a:prstGeom>
              <a:solidFill>
                <a:schemeClr val="accent1"/>
              </a:solidFill>
              <a:ln w="9525">
                <a:solidFill>
                  <a:srgbClr val="000000"/>
                </a:solidFill>
                <a:round/>
                <a:headEnd/>
                <a:tailEnd/>
              </a:ln>
            </p:spPr>
            <p:txBody>
              <a:bodyPr wrap="none" anchor="ctr"/>
              <a:lstStyle/>
              <a:p>
                <a:pPr algn="r" eaLnBrk="1" hangingPunct="1">
                  <a:spcBef>
                    <a:spcPct val="0"/>
                  </a:spcBef>
                </a:pPr>
                <a:endParaRPr lang="en-GB" sz="1800">
                  <a:latin typeface="Arial" charset="0"/>
                </a:endParaRPr>
              </a:p>
            </p:txBody>
          </p:sp>
        </p:grpSp>
        <p:sp>
          <p:nvSpPr>
            <p:cNvPr id="326868" name="Freeform 201"/>
            <p:cNvSpPr>
              <a:spLocks/>
            </p:cNvSpPr>
            <p:nvPr/>
          </p:nvSpPr>
          <p:spPr bwMode="auto">
            <a:xfrm>
              <a:off x="1786" y="2288"/>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69" name="Freeform 202"/>
            <p:cNvSpPr>
              <a:spLocks/>
            </p:cNvSpPr>
            <p:nvPr/>
          </p:nvSpPr>
          <p:spPr bwMode="auto">
            <a:xfrm>
              <a:off x="1882" y="2384"/>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70" name="Freeform 203"/>
            <p:cNvSpPr>
              <a:spLocks/>
            </p:cNvSpPr>
            <p:nvPr/>
          </p:nvSpPr>
          <p:spPr bwMode="auto">
            <a:xfrm>
              <a:off x="1978" y="2480"/>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71" name="Freeform 204"/>
            <p:cNvSpPr>
              <a:spLocks/>
            </p:cNvSpPr>
            <p:nvPr/>
          </p:nvSpPr>
          <p:spPr bwMode="auto">
            <a:xfrm>
              <a:off x="2016" y="2304"/>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72" name="Freeform 205"/>
            <p:cNvSpPr>
              <a:spLocks/>
            </p:cNvSpPr>
            <p:nvPr/>
          </p:nvSpPr>
          <p:spPr bwMode="auto">
            <a:xfrm>
              <a:off x="2112" y="2400"/>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73" name="Freeform 206"/>
            <p:cNvSpPr>
              <a:spLocks/>
            </p:cNvSpPr>
            <p:nvPr/>
          </p:nvSpPr>
          <p:spPr bwMode="auto">
            <a:xfrm>
              <a:off x="2208" y="2496"/>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74" name="Freeform 207"/>
            <p:cNvSpPr>
              <a:spLocks/>
            </p:cNvSpPr>
            <p:nvPr/>
          </p:nvSpPr>
          <p:spPr bwMode="auto">
            <a:xfrm>
              <a:off x="2224" y="2327"/>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75" name="Freeform 208"/>
            <p:cNvSpPr>
              <a:spLocks/>
            </p:cNvSpPr>
            <p:nvPr/>
          </p:nvSpPr>
          <p:spPr bwMode="auto">
            <a:xfrm>
              <a:off x="2320" y="2423"/>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76" name="Freeform 209"/>
            <p:cNvSpPr>
              <a:spLocks/>
            </p:cNvSpPr>
            <p:nvPr/>
          </p:nvSpPr>
          <p:spPr bwMode="auto">
            <a:xfrm>
              <a:off x="1661" y="2381"/>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77" name="Freeform 210"/>
            <p:cNvSpPr>
              <a:spLocks/>
            </p:cNvSpPr>
            <p:nvPr/>
          </p:nvSpPr>
          <p:spPr bwMode="auto">
            <a:xfrm>
              <a:off x="1757" y="2477"/>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78" name="Freeform 211"/>
            <p:cNvSpPr>
              <a:spLocks/>
            </p:cNvSpPr>
            <p:nvPr/>
          </p:nvSpPr>
          <p:spPr bwMode="auto">
            <a:xfrm>
              <a:off x="1853" y="2573"/>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79" name="Freeform 212"/>
            <p:cNvSpPr>
              <a:spLocks/>
            </p:cNvSpPr>
            <p:nvPr/>
          </p:nvSpPr>
          <p:spPr bwMode="auto">
            <a:xfrm>
              <a:off x="1949" y="2669"/>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80" name="Freeform 213"/>
            <p:cNvSpPr>
              <a:spLocks/>
            </p:cNvSpPr>
            <p:nvPr/>
          </p:nvSpPr>
          <p:spPr bwMode="auto">
            <a:xfrm>
              <a:off x="2074" y="2576"/>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81" name="Freeform 214"/>
            <p:cNvSpPr>
              <a:spLocks/>
            </p:cNvSpPr>
            <p:nvPr/>
          </p:nvSpPr>
          <p:spPr bwMode="auto">
            <a:xfrm>
              <a:off x="1527" y="2483"/>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82" name="Freeform 215"/>
            <p:cNvSpPr>
              <a:spLocks/>
            </p:cNvSpPr>
            <p:nvPr/>
          </p:nvSpPr>
          <p:spPr bwMode="auto">
            <a:xfrm>
              <a:off x="1623" y="2579"/>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83" name="Freeform 216"/>
            <p:cNvSpPr>
              <a:spLocks/>
            </p:cNvSpPr>
            <p:nvPr/>
          </p:nvSpPr>
          <p:spPr bwMode="auto">
            <a:xfrm>
              <a:off x="1719" y="2675"/>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84" name="Freeform 217"/>
            <p:cNvSpPr>
              <a:spLocks/>
            </p:cNvSpPr>
            <p:nvPr/>
          </p:nvSpPr>
          <p:spPr bwMode="auto">
            <a:xfrm>
              <a:off x="1392" y="2592"/>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sp>
          <p:nvSpPr>
            <p:cNvPr id="326885" name="Freeform 218"/>
            <p:cNvSpPr>
              <a:spLocks/>
            </p:cNvSpPr>
            <p:nvPr/>
          </p:nvSpPr>
          <p:spPr bwMode="auto">
            <a:xfrm>
              <a:off x="1475" y="2675"/>
              <a:ext cx="145" cy="134"/>
            </a:xfrm>
            <a:custGeom>
              <a:avLst/>
              <a:gdLst>
                <a:gd name="T0" fmla="*/ 171 w 264"/>
                <a:gd name="T1" fmla="*/ 237 h 237"/>
                <a:gd name="T2" fmla="*/ 264 w 264"/>
                <a:gd name="T3" fmla="*/ 93 h 237"/>
                <a:gd name="T4" fmla="*/ 183 w 264"/>
                <a:gd name="T5" fmla="*/ 189 h 237"/>
                <a:gd name="T6" fmla="*/ 234 w 264"/>
                <a:gd name="T7" fmla="*/ 42 h 237"/>
                <a:gd name="T8" fmla="*/ 165 w 264"/>
                <a:gd name="T9" fmla="*/ 168 h 237"/>
                <a:gd name="T10" fmla="*/ 189 w 264"/>
                <a:gd name="T11" fmla="*/ 15 h 237"/>
                <a:gd name="T12" fmla="*/ 138 w 264"/>
                <a:gd name="T13" fmla="*/ 162 h 237"/>
                <a:gd name="T14" fmla="*/ 132 w 264"/>
                <a:gd name="T15" fmla="*/ 0 h 237"/>
                <a:gd name="T16" fmla="*/ 111 w 264"/>
                <a:gd name="T17" fmla="*/ 165 h 237"/>
                <a:gd name="T18" fmla="*/ 84 w 264"/>
                <a:gd name="T19" fmla="*/ 12 h 237"/>
                <a:gd name="T20" fmla="*/ 87 w 264"/>
                <a:gd name="T21" fmla="*/ 174 h 237"/>
                <a:gd name="T22" fmla="*/ 45 w 264"/>
                <a:gd name="T23" fmla="*/ 42 h 237"/>
                <a:gd name="T24" fmla="*/ 63 w 264"/>
                <a:gd name="T25" fmla="*/ 189 h 237"/>
                <a:gd name="T26" fmla="*/ 0 w 264"/>
                <a:gd name="T27" fmla="*/ 114 h 237"/>
                <a:gd name="T28" fmla="*/ 84 w 264"/>
                <a:gd name="T29" fmla="*/ 237 h 237"/>
                <a:gd name="T30" fmla="*/ 171 w 264"/>
                <a:gd name="T31" fmla="*/ 237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237"/>
                <a:gd name="T50" fmla="*/ 264 w 264"/>
                <a:gd name="T51" fmla="*/ 237 h 2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237">
                  <a:moveTo>
                    <a:pt x="171" y="237"/>
                  </a:moveTo>
                  <a:lnTo>
                    <a:pt x="264" y="93"/>
                  </a:lnTo>
                  <a:lnTo>
                    <a:pt x="183" y="189"/>
                  </a:lnTo>
                  <a:lnTo>
                    <a:pt x="234" y="42"/>
                  </a:lnTo>
                  <a:lnTo>
                    <a:pt x="165" y="168"/>
                  </a:lnTo>
                  <a:lnTo>
                    <a:pt x="189" y="15"/>
                  </a:lnTo>
                  <a:lnTo>
                    <a:pt x="138" y="162"/>
                  </a:lnTo>
                  <a:lnTo>
                    <a:pt x="132" y="0"/>
                  </a:lnTo>
                  <a:lnTo>
                    <a:pt x="111" y="165"/>
                  </a:lnTo>
                  <a:lnTo>
                    <a:pt x="84" y="12"/>
                  </a:lnTo>
                  <a:lnTo>
                    <a:pt x="87" y="174"/>
                  </a:lnTo>
                  <a:lnTo>
                    <a:pt x="45" y="42"/>
                  </a:lnTo>
                  <a:lnTo>
                    <a:pt x="63" y="189"/>
                  </a:lnTo>
                  <a:lnTo>
                    <a:pt x="0" y="114"/>
                  </a:lnTo>
                  <a:lnTo>
                    <a:pt x="84" y="237"/>
                  </a:lnTo>
                  <a:lnTo>
                    <a:pt x="171" y="237"/>
                  </a:lnTo>
                  <a:close/>
                </a:path>
              </a:pathLst>
            </a:custGeom>
            <a:solidFill>
              <a:srgbClr val="00FF00"/>
            </a:solidFill>
            <a:ln w="9525" cap="flat" cmpd="sng">
              <a:solidFill>
                <a:srgbClr val="000000"/>
              </a:solidFill>
              <a:prstDash val="solid"/>
              <a:miter lim="800000"/>
              <a:headEnd type="none" w="med" len="med"/>
              <a:tailEnd type="none" w="med" len="med"/>
            </a:ln>
          </p:spPr>
          <p:txBody>
            <a:bodyPr wrap="none"/>
            <a:lstStyle/>
            <a:p>
              <a:endParaRPr lang="en-GB"/>
            </a:p>
          </p:txBody>
        </p:sp>
      </p:grpSp>
      <p:cxnSp>
        <p:nvCxnSpPr>
          <p:cNvPr id="326886" name="Straight Arrow Connector 236"/>
          <p:cNvCxnSpPr>
            <a:cxnSpLocks noChangeShapeType="1"/>
          </p:cNvCxnSpPr>
          <p:nvPr/>
        </p:nvCxnSpPr>
        <p:spPr bwMode="auto">
          <a:xfrm rot="16200000" flipH="1">
            <a:off x="3861508" y="3492745"/>
            <a:ext cx="1871663" cy="7938"/>
          </a:xfrm>
          <a:prstGeom prst="straightConnector1">
            <a:avLst/>
          </a:prstGeom>
          <a:noFill/>
          <a:ln w="57150" algn="ctr">
            <a:solidFill>
              <a:schemeClr val="tx1"/>
            </a:solidFill>
            <a:round/>
            <a:headEnd/>
            <a:tailEnd type="arrow" w="med" len="med"/>
          </a:ln>
        </p:spPr>
      </p:cxnSp>
      <p:sp>
        <p:nvSpPr>
          <p:cNvPr id="326887" name="TextBox 239"/>
          <p:cNvSpPr txBox="1">
            <a:spLocks noChangeArrowheads="1"/>
          </p:cNvSpPr>
          <p:nvPr/>
        </p:nvSpPr>
        <p:spPr bwMode="auto">
          <a:xfrm>
            <a:off x="703263" y="1509071"/>
            <a:ext cx="1509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sz="2400">
                <a:solidFill>
                  <a:schemeClr val="tx1"/>
                </a:solidFill>
                <a:latin typeface="News Gothic" pitchFamily="34" charset="0"/>
              </a:defRPr>
            </a:lvl1pPr>
            <a:lvl2pPr marL="742950" indent="-285750">
              <a:spcBef>
                <a:spcPct val="0"/>
              </a:spcBef>
              <a:defRPr sz="2400">
                <a:solidFill>
                  <a:schemeClr val="tx1"/>
                </a:solidFill>
                <a:latin typeface="News Gothic" pitchFamily="34" charset="0"/>
              </a:defRPr>
            </a:lvl2pPr>
            <a:lvl3pPr marL="1143000" indent="-228600">
              <a:spcBef>
                <a:spcPct val="0"/>
              </a:spcBef>
              <a:defRPr sz="2400">
                <a:solidFill>
                  <a:schemeClr val="tx1"/>
                </a:solidFill>
                <a:latin typeface="News Gothic" pitchFamily="34" charset="0"/>
              </a:defRPr>
            </a:lvl3pPr>
            <a:lvl4pPr marL="1600200" indent="-228600">
              <a:spcBef>
                <a:spcPct val="0"/>
              </a:spcBef>
              <a:defRPr sz="2400">
                <a:solidFill>
                  <a:schemeClr val="tx1"/>
                </a:solidFill>
                <a:latin typeface="News Gothic" pitchFamily="34" charset="0"/>
              </a:defRPr>
            </a:lvl4pPr>
            <a:lvl5pPr marL="2057400" indent="-228600">
              <a:spcBef>
                <a:spcPct val="0"/>
              </a:spcBef>
              <a:defRPr sz="2400">
                <a:solidFill>
                  <a:schemeClr val="tx1"/>
                </a:solidFill>
                <a:latin typeface="News Gothic" pitchFamily="34" charset="0"/>
              </a:defRPr>
            </a:lvl5pPr>
            <a:lvl6pPr marL="2514600" indent="-228600" eaLnBrk="0" fontAlgn="base" hangingPunct="0">
              <a:spcBef>
                <a:spcPct val="0"/>
              </a:spcBef>
              <a:spcAft>
                <a:spcPct val="0"/>
              </a:spcAft>
              <a:defRPr sz="2400">
                <a:solidFill>
                  <a:schemeClr val="tx1"/>
                </a:solidFill>
                <a:latin typeface="News Gothic" pitchFamily="34" charset="0"/>
              </a:defRPr>
            </a:lvl6pPr>
            <a:lvl7pPr marL="2971800" indent="-228600" eaLnBrk="0" fontAlgn="base" hangingPunct="0">
              <a:spcBef>
                <a:spcPct val="0"/>
              </a:spcBef>
              <a:spcAft>
                <a:spcPct val="0"/>
              </a:spcAft>
              <a:defRPr sz="2400">
                <a:solidFill>
                  <a:schemeClr val="tx1"/>
                </a:solidFill>
                <a:latin typeface="News Gothic" pitchFamily="34" charset="0"/>
              </a:defRPr>
            </a:lvl7pPr>
            <a:lvl8pPr marL="3429000" indent="-228600" eaLnBrk="0" fontAlgn="base" hangingPunct="0">
              <a:spcBef>
                <a:spcPct val="0"/>
              </a:spcBef>
              <a:spcAft>
                <a:spcPct val="0"/>
              </a:spcAft>
              <a:defRPr sz="2400">
                <a:solidFill>
                  <a:schemeClr val="tx1"/>
                </a:solidFill>
                <a:latin typeface="News Gothic" pitchFamily="34" charset="0"/>
              </a:defRPr>
            </a:lvl8pPr>
            <a:lvl9pPr marL="3886200" indent="-228600" eaLnBrk="0" fontAlgn="base" hangingPunct="0">
              <a:spcBef>
                <a:spcPct val="0"/>
              </a:spcBef>
              <a:spcAft>
                <a:spcPct val="0"/>
              </a:spcAft>
              <a:defRPr sz="2400">
                <a:solidFill>
                  <a:schemeClr val="tx1"/>
                </a:solidFill>
                <a:latin typeface="News Gothic" pitchFamily="34" charset="0"/>
              </a:defRPr>
            </a:lvl9pPr>
          </a:lstStyle>
          <a:p>
            <a:pPr algn="l" eaLnBrk="1" hangingPunct="1"/>
            <a:r>
              <a:rPr lang="en-GB" sz="1600" b="1" dirty="0">
                <a:latin typeface="Arial" charset="0"/>
              </a:rPr>
              <a:t>Downscaling of socio economic scenarios</a:t>
            </a:r>
          </a:p>
        </p:txBody>
      </p:sp>
      <p:sp>
        <p:nvSpPr>
          <p:cNvPr id="326888" name="TextBox 240"/>
          <p:cNvSpPr txBox="1">
            <a:spLocks noChangeArrowheads="1"/>
          </p:cNvSpPr>
          <p:nvPr/>
        </p:nvSpPr>
        <p:spPr bwMode="auto">
          <a:xfrm>
            <a:off x="1939024" y="5645812"/>
            <a:ext cx="11320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sz="2400">
                <a:solidFill>
                  <a:schemeClr val="tx1"/>
                </a:solidFill>
                <a:latin typeface="News Gothic" pitchFamily="34" charset="0"/>
              </a:defRPr>
            </a:lvl1pPr>
            <a:lvl2pPr marL="742950" indent="-285750">
              <a:spcBef>
                <a:spcPct val="0"/>
              </a:spcBef>
              <a:defRPr sz="2400">
                <a:solidFill>
                  <a:schemeClr val="tx1"/>
                </a:solidFill>
                <a:latin typeface="News Gothic" pitchFamily="34" charset="0"/>
              </a:defRPr>
            </a:lvl2pPr>
            <a:lvl3pPr marL="1143000" indent="-228600">
              <a:spcBef>
                <a:spcPct val="0"/>
              </a:spcBef>
              <a:defRPr sz="2400">
                <a:solidFill>
                  <a:schemeClr val="tx1"/>
                </a:solidFill>
                <a:latin typeface="News Gothic" pitchFamily="34" charset="0"/>
              </a:defRPr>
            </a:lvl3pPr>
            <a:lvl4pPr marL="1600200" indent="-228600">
              <a:spcBef>
                <a:spcPct val="0"/>
              </a:spcBef>
              <a:defRPr sz="2400">
                <a:solidFill>
                  <a:schemeClr val="tx1"/>
                </a:solidFill>
                <a:latin typeface="News Gothic" pitchFamily="34" charset="0"/>
              </a:defRPr>
            </a:lvl4pPr>
            <a:lvl5pPr marL="2057400" indent="-228600">
              <a:spcBef>
                <a:spcPct val="0"/>
              </a:spcBef>
              <a:defRPr sz="2400">
                <a:solidFill>
                  <a:schemeClr val="tx1"/>
                </a:solidFill>
                <a:latin typeface="News Gothic" pitchFamily="34" charset="0"/>
              </a:defRPr>
            </a:lvl5pPr>
            <a:lvl6pPr marL="2514600" indent="-228600" eaLnBrk="0" fontAlgn="base" hangingPunct="0">
              <a:spcBef>
                <a:spcPct val="0"/>
              </a:spcBef>
              <a:spcAft>
                <a:spcPct val="0"/>
              </a:spcAft>
              <a:defRPr sz="2400">
                <a:solidFill>
                  <a:schemeClr val="tx1"/>
                </a:solidFill>
                <a:latin typeface="News Gothic" pitchFamily="34" charset="0"/>
              </a:defRPr>
            </a:lvl6pPr>
            <a:lvl7pPr marL="2971800" indent="-228600" eaLnBrk="0" fontAlgn="base" hangingPunct="0">
              <a:spcBef>
                <a:spcPct val="0"/>
              </a:spcBef>
              <a:spcAft>
                <a:spcPct val="0"/>
              </a:spcAft>
              <a:defRPr sz="2400">
                <a:solidFill>
                  <a:schemeClr val="tx1"/>
                </a:solidFill>
                <a:latin typeface="News Gothic" pitchFamily="34" charset="0"/>
              </a:defRPr>
            </a:lvl7pPr>
            <a:lvl8pPr marL="3429000" indent="-228600" eaLnBrk="0" fontAlgn="base" hangingPunct="0">
              <a:spcBef>
                <a:spcPct val="0"/>
              </a:spcBef>
              <a:spcAft>
                <a:spcPct val="0"/>
              </a:spcAft>
              <a:defRPr sz="2400">
                <a:solidFill>
                  <a:schemeClr val="tx1"/>
                </a:solidFill>
                <a:latin typeface="News Gothic" pitchFamily="34" charset="0"/>
              </a:defRPr>
            </a:lvl8pPr>
            <a:lvl9pPr marL="3886200" indent="-228600" eaLnBrk="0" fontAlgn="base" hangingPunct="0">
              <a:spcBef>
                <a:spcPct val="0"/>
              </a:spcBef>
              <a:spcAft>
                <a:spcPct val="0"/>
              </a:spcAft>
              <a:defRPr sz="2400">
                <a:solidFill>
                  <a:schemeClr val="tx1"/>
                </a:solidFill>
                <a:latin typeface="News Gothic" pitchFamily="34" charset="0"/>
              </a:defRPr>
            </a:lvl9pPr>
          </a:lstStyle>
          <a:p>
            <a:pPr algn="r" eaLnBrk="1" hangingPunct="1"/>
            <a:r>
              <a:rPr lang="en-GB" sz="1600" b="1" dirty="0">
                <a:latin typeface="Arial" charset="0"/>
              </a:rPr>
              <a:t>Informing</a:t>
            </a:r>
          </a:p>
        </p:txBody>
      </p:sp>
      <p:sp>
        <p:nvSpPr>
          <p:cNvPr id="326889" name="TextBox 241"/>
          <p:cNvSpPr txBox="1">
            <a:spLocks noChangeArrowheads="1"/>
          </p:cNvSpPr>
          <p:nvPr/>
        </p:nvSpPr>
        <p:spPr bwMode="auto">
          <a:xfrm>
            <a:off x="7104771" y="5336626"/>
            <a:ext cx="19604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sz="2400">
                <a:solidFill>
                  <a:schemeClr val="tx1"/>
                </a:solidFill>
                <a:latin typeface="News Gothic" pitchFamily="34" charset="0"/>
              </a:defRPr>
            </a:lvl1pPr>
            <a:lvl2pPr marL="742950" indent="-285750">
              <a:spcBef>
                <a:spcPct val="0"/>
              </a:spcBef>
              <a:defRPr sz="2400">
                <a:solidFill>
                  <a:schemeClr val="tx1"/>
                </a:solidFill>
                <a:latin typeface="News Gothic" pitchFamily="34" charset="0"/>
              </a:defRPr>
            </a:lvl2pPr>
            <a:lvl3pPr marL="1143000" indent="-228600">
              <a:spcBef>
                <a:spcPct val="0"/>
              </a:spcBef>
              <a:defRPr sz="2400">
                <a:solidFill>
                  <a:schemeClr val="tx1"/>
                </a:solidFill>
                <a:latin typeface="News Gothic" pitchFamily="34" charset="0"/>
              </a:defRPr>
            </a:lvl3pPr>
            <a:lvl4pPr marL="1600200" indent="-228600">
              <a:spcBef>
                <a:spcPct val="0"/>
              </a:spcBef>
              <a:defRPr sz="2400">
                <a:solidFill>
                  <a:schemeClr val="tx1"/>
                </a:solidFill>
                <a:latin typeface="News Gothic" pitchFamily="34" charset="0"/>
              </a:defRPr>
            </a:lvl4pPr>
            <a:lvl5pPr marL="2057400" indent="-228600">
              <a:spcBef>
                <a:spcPct val="0"/>
              </a:spcBef>
              <a:defRPr sz="2400">
                <a:solidFill>
                  <a:schemeClr val="tx1"/>
                </a:solidFill>
                <a:latin typeface="News Gothic" pitchFamily="34" charset="0"/>
              </a:defRPr>
            </a:lvl5pPr>
            <a:lvl6pPr marL="2514600" indent="-228600" eaLnBrk="0" fontAlgn="base" hangingPunct="0">
              <a:spcBef>
                <a:spcPct val="0"/>
              </a:spcBef>
              <a:spcAft>
                <a:spcPct val="0"/>
              </a:spcAft>
              <a:defRPr sz="2400">
                <a:solidFill>
                  <a:schemeClr val="tx1"/>
                </a:solidFill>
                <a:latin typeface="News Gothic" pitchFamily="34" charset="0"/>
              </a:defRPr>
            </a:lvl6pPr>
            <a:lvl7pPr marL="2971800" indent="-228600" eaLnBrk="0" fontAlgn="base" hangingPunct="0">
              <a:spcBef>
                <a:spcPct val="0"/>
              </a:spcBef>
              <a:spcAft>
                <a:spcPct val="0"/>
              </a:spcAft>
              <a:defRPr sz="2400">
                <a:solidFill>
                  <a:schemeClr val="tx1"/>
                </a:solidFill>
                <a:latin typeface="News Gothic" pitchFamily="34" charset="0"/>
              </a:defRPr>
            </a:lvl7pPr>
            <a:lvl8pPr marL="3429000" indent="-228600" eaLnBrk="0" fontAlgn="base" hangingPunct="0">
              <a:spcBef>
                <a:spcPct val="0"/>
              </a:spcBef>
              <a:spcAft>
                <a:spcPct val="0"/>
              </a:spcAft>
              <a:defRPr sz="2400">
                <a:solidFill>
                  <a:schemeClr val="tx1"/>
                </a:solidFill>
                <a:latin typeface="News Gothic" pitchFamily="34" charset="0"/>
              </a:defRPr>
            </a:lvl8pPr>
            <a:lvl9pPr marL="3886200" indent="-228600" eaLnBrk="0" fontAlgn="base" hangingPunct="0">
              <a:spcBef>
                <a:spcPct val="0"/>
              </a:spcBef>
              <a:spcAft>
                <a:spcPct val="0"/>
              </a:spcAft>
              <a:defRPr sz="2400">
                <a:solidFill>
                  <a:schemeClr val="tx1"/>
                </a:solidFill>
                <a:latin typeface="News Gothic" pitchFamily="34" charset="0"/>
              </a:defRPr>
            </a:lvl9pPr>
          </a:lstStyle>
          <a:p>
            <a:pPr eaLnBrk="1" hangingPunct="1"/>
            <a:r>
              <a:rPr lang="en-GB" sz="1600" b="1" dirty="0">
                <a:latin typeface="Arial" charset="0"/>
              </a:rPr>
              <a:t>Set of adaptation options</a:t>
            </a:r>
          </a:p>
        </p:txBody>
      </p:sp>
      <p:sp>
        <p:nvSpPr>
          <p:cNvPr id="326890" name="TextBox 242"/>
          <p:cNvSpPr txBox="1">
            <a:spLocks noChangeArrowheads="1"/>
          </p:cNvSpPr>
          <p:nvPr/>
        </p:nvSpPr>
        <p:spPr bwMode="auto">
          <a:xfrm>
            <a:off x="6835261" y="1796609"/>
            <a:ext cx="16346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sz="2400">
                <a:solidFill>
                  <a:schemeClr val="tx1"/>
                </a:solidFill>
                <a:latin typeface="News Gothic" pitchFamily="34" charset="0"/>
              </a:defRPr>
            </a:lvl1pPr>
            <a:lvl2pPr marL="742950" indent="-285750">
              <a:spcBef>
                <a:spcPct val="0"/>
              </a:spcBef>
              <a:defRPr sz="2400">
                <a:solidFill>
                  <a:schemeClr val="tx1"/>
                </a:solidFill>
                <a:latin typeface="News Gothic" pitchFamily="34" charset="0"/>
              </a:defRPr>
            </a:lvl2pPr>
            <a:lvl3pPr marL="1143000" indent="-228600">
              <a:spcBef>
                <a:spcPct val="0"/>
              </a:spcBef>
              <a:defRPr sz="2400">
                <a:solidFill>
                  <a:schemeClr val="tx1"/>
                </a:solidFill>
                <a:latin typeface="News Gothic" pitchFamily="34" charset="0"/>
              </a:defRPr>
            </a:lvl3pPr>
            <a:lvl4pPr marL="1600200" indent="-228600">
              <a:spcBef>
                <a:spcPct val="0"/>
              </a:spcBef>
              <a:defRPr sz="2400">
                <a:solidFill>
                  <a:schemeClr val="tx1"/>
                </a:solidFill>
                <a:latin typeface="News Gothic" pitchFamily="34" charset="0"/>
              </a:defRPr>
            </a:lvl4pPr>
            <a:lvl5pPr marL="2057400" indent="-228600">
              <a:spcBef>
                <a:spcPct val="0"/>
              </a:spcBef>
              <a:defRPr sz="2400">
                <a:solidFill>
                  <a:schemeClr val="tx1"/>
                </a:solidFill>
                <a:latin typeface="News Gothic" pitchFamily="34" charset="0"/>
              </a:defRPr>
            </a:lvl5pPr>
            <a:lvl6pPr marL="2514600" indent="-228600" eaLnBrk="0" fontAlgn="base" hangingPunct="0">
              <a:spcBef>
                <a:spcPct val="0"/>
              </a:spcBef>
              <a:spcAft>
                <a:spcPct val="0"/>
              </a:spcAft>
              <a:defRPr sz="2400">
                <a:solidFill>
                  <a:schemeClr val="tx1"/>
                </a:solidFill>
                <a:latin typeface="News Gothic" pitchFamily="34" charset="0"/>
              </a:defRPr>
            </a:lvl6pPr>
            <a:lvl7pPr marL="2971800" indent="-228600" eaLnBrk="0" fontAlgn="base" hangingPunct="0">
              <a:spcBef>
                <a:spcPct val="0"/>
              </a:spcBef>
              <a:spcAft>
                <a:spcPct val="0"/>
              </a:spcAft>
              <a:defRPr sz="2400">
                <a:solidFill>
                  <a:schemeClr val="tx1"/>
                </a:solidFill>
                <a:latin typeface="News Gothic" pitchFamily="34" charset="0"/>
              </a:defRPr>
            </a:lvl7pPr>
            <a:lvl8pPr marL="3429000" indent="-228600" eaLnBrk="0" fontAlgn="base" hangingPunct="0">
              <a:spcBef>
                <a:spcPct val="0"/>
              </a:spcBef>
              <a:spcAft>
                <a:spcPct val="0"/>
              </a:spcAft>
              <a:defRPr sz="2400">
                <a:solidFill>
                  <a:schemeClr val="tx1"/>
                </a:solidFill>
                <a:latin typeface="News Gothic" pitchFamily="34" charset="0"/>
              </a:defRPr>
            </a:lvl8pPr>
            <a:lvl9pPr marL="3886200" indent="-228600" eaLnBrk="0" fontAlgn="base" hangingPunct="0">
              <a:spcBef>
                <a:spcPct val="0"/>
              </a:spcBef>
              <a:spcAft>
                <a:spcPct val="0"/>
              </a:spcAft>
              <a:defRPr sz="2400">
                <a:solidFill>
                  <a:schemeClr val="tx1"/>
                </a:solidFill>
                <a:latin typeface="News Gothic" pitchFamily="34" charset="0"/>
              </a:defRPr>
            </a:lvl9pPr>
          </a:lstStyle>
          <a:p>
            <a:pPr algn="r" eaLnBrk="1" hangingPunct="1"/>
            <a:r>
              <a:rPr lang="en-GB" sz="1600" b="1" dirty="0">
                <a:latin typeface="Arial" charset="0"/>
              </a:rPr>
              <a:t>Evaluation of impacts</a:t>
            </a:r>
          </a:p>
        </p:txBody>
      </p:sp>
      <p:sp>
        <p:nvSpPr>
          <p:cNvPr id="326891" name="TextBox 243"/>
          <p:cNvSpPr txBox="1">
            <a:spLocks noChangeArrowheads="1"/>
          </p:cNvSpPr>
          <p:nvPr/>
        </p:nvSpPr>
        <p:spPr bwMode="auto">
          <a:xfrm>
            <a:off x="4884145" y="2823478"/>
            <a:ext cx="11320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sz="2400">
                <a:solidFill>
                  <a:schemeClr val="tx1"/>
                </a:solidFill>
                <a:latin typeface="News Gothic" pitchFamily="34" charset="0"/>
              </a:defRPr>
            </a:lvl1pPr>
            <a:lvl2pPr marL="742950" indent="-285750">
              <a:spcBef>
                <a:spcPct val="0"/>
              </a:spcBef>
              <a:defRPr sz="2400">
                <a:solidFill>
                  <a:schemeClr val="tx1"/>
                </a:solidFill>
                <a:latin typeface="News Gothic" pitchFamily="34" charset="0"/>
              </a:defRPr>
            </a:lvl2pPr>
            <a:lvl3pPr marL="1143000" indent="-228600">
              <a:spcBef>
                <a:spcPct val="0"/>
              </a:spcBef>
              <a:defRPr sz="2400">
                <a:solidFill>
                  <a:schemeClr val="tx1"/>
                </a:solidFill>
                <a:latin typeface="News Gothic" pitchFamily="34" charset="0"/>
              </a:defRPr>
            </a:lvl3pPr>
            <a:lvl4pPr marL="1600200" indent="-228600">
              <a:spcBef>
                <a:spcPct val="0"/>
              </a:spcBef>
              <a:defRPr sz="2400">
                <a:solidFill>
                  <a:schemeClr val="tx1"/>
                </a:solidFill>
                <a:latin typeface="News Gothic" pitchFamily="34" charset="0"/>
              </a:defRPr>
            </a:lvl4pPr>
            <a:lvl5pPr marL="2057400" indent="-228600">
              <a:spcBef>
                <a:spcPct val="0"/>
              </a:spcBef>
              <a:defRPr sz="2400">
                <a:solidFill>
                  <a:schemeClr val="tx1"/>
                </a:solidFill>
                <a:latin typeface="News Gothic" pitchFamily="34" charset="0"/>
              </a:defRPr>
            </a:lvl5pPr>
            <a:lvl6pPr marL="2514600" indent="-228600" eaLnBrk="0" fontAlgn="base" hangingPunct="0">
              <a:spcBef>
                <a:spcPct val="0"/>
              </a:spcBef>
              <a:spcAft>
                <a:spcPct val="0"/>
              </a:spcAft>
              <a:defRPr sz="2400">
                <a:solidFill>
                  <a:schemeClr val="tx1"/>
                </a:solidFill>
                <a:latin typeface="News Gothic" pitchFamily="34" charset="0"/>
              </a:defRPr>
            </a:lvl6pPr>
            <a:lvl7pPr marL="2971800" indent="-228600" eaLnBrk="0" fontAlgn="base" hangingPunct="0">
              <a:spcBef>
                <a:spcPct val="0"/>
              </a:spcBef>
              <a:spcAft>
                <a:spcPct val="0"/>
              </a:spcAft>
              <a:defRPr sz="2400">
                <a:solidFill>
                  <a:schemeClr val="tx1"/>
                </a:solidFill>
                <a:latin typeface="News Gothic" pitchFamily="34" charset="0"/>
              </a:defRPr>
            </a:lvl7pPr>
            <a:lvl8pPr marL="3429000" indent="-228600" eaLnBrk="0" fontAlgn="base" hangingPunct="0">
              <a:spcBef>
                <a:spcPct val="0"/>
              </a:spcBef>
              <a:spcAft>
                <a:spcPct val="0"/>
              </a:spcAft>
              <a:defRPr sz="2400">
                <a:solidFill>
                  <a:schemeClr val="tx1"/>
                </a:solidFill>
                <a:latin typeface="News Gothic" pitchFamily="34" charset="0"/>
              </a:defRPr>
            </a:lvl8pPr>
            <a:lvl9pPr marL="3886200" indent="-228600" eaLnBrk="0" fontAlgn="base" hangingPunct="0">
              <a:spcBef>
                <a:spcPct val="0"/>
              </a:spcBef>
              <a:spcAft>
                <a:spcPct val="0"/>
              </a:spcAft>
              <a:defRPr sz="2400">
                <a:solidFill>
                  <a:schemeClr val="tx1"/>
                </a:solidFill>
                <a:latin typeface="News Gothic" pitchFamily="34" charset="0"/>
              </a:defRPr>
            </a:lvl9pPr>
          </a:lstStyle>
          <a:p>
            <a:pPr algn="r" eaLnBrk="1" hangingPunct="1"/>
            <a:r>
              <a:rPr lang="en-GB" sz="1600" b="1" dirty="0">
                <a:latin typeface="Arial" charset="0"/>
              </a:rPr>
              <a:t>Informing</a:t>
            </a:r>
          </a:p>
        </p:txBody>
      </p:sp>
      <p:pic>
        <p:nvPicPr>
          <p:cNvPr id="236" name="Picture 29" descr="DSC_164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53527" y="4954980"/>
            <a:ext cx="2486678" cy="1415107"/>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2" descr="D:\My Pictures\HighNoon\Other case study area\P1170560.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3303"/>
          <a:stretch/>
        </p:blipFill>
        <p:spPr bwMode="auto">
          <a:xfrm>
            <a:off x="4897691" y="5519982"/>
            <a:ext cx="1926096" cy="1252395"/>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2" descr="D:\My Pictures\HighNoon\Karagphur Oct 2011\DSC02656.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50821" y="4145365"/>
            <a:ext cx="1791982" cy="1191261"/>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2"/>
          <p:cNvPicPr>
            <a:picLocks noChangeAspect="1" noChangeArrowheads="1"/>
          </p:cNvPicPr>
          <p:nvPr/>
        </p:nvPicPr>
        <p:blipFill>
          <a:blip r:embed="rId13" cstate="print"/>
          <a:srcRect/>
          <a:stretch>
            <a:fillRect/>
          </a:stretch>
        </p:blipFill>
        <p:spPr bwMode="auto">
          <a:xfrm>
            <a:off x="2456571" y="2710352"/>
            <a:ext cx="1705161" cy="1290273"/>
          </a:xfrm>
          <a:prstGeom prst="rect">
            <a:avLst/>
          </a:prstGeom>
          <a:ln>
            <a:solidFill>
              <a:srgbClr val="002060"/>
            </a:solidFill>
          </a:ln>
          <a:effectLst>
            <a:outerShdw blurRad="292100" dist="139700" dir="2700000" algn="tl" rotWithShape="0">
              <a:srgbClr val="333333">
                <a:alpha val="65000"/>
              </a:srgbClr>
            </a:outerShdw>
          </a:effectLst>
        </p:spPr>
      </p:pic>
      <p:pic>
        <p:nvPicPr>
          <p:cNvPr id="239" name="Picture 17"/>
          <p:cNvPicPr>
            <a:picLocks noChangeAspect="1" noChangeArrowheads="1"/>
          </p:cNvPicPr>
          <p:nvPr/>
        </p:nvPicPr>
        <p:blipFill>
          <a:blip r:embed="rId14" cstate="print">
            <a:extLst>
              <a:ext uri="{28A0092B-C50C-407E-A947-70E740481C1C}">
                <a14:useLocalDpi xmlns:a14="http://schemas.microsoft.com/office/drawing/2010/main" val="0"/>
              </a:ext>
            </a:extLst>
          </a:blip>
          <a:srcRect l="35008" r="32851" b="14746"/>
          <a:stretch>
            <a:fillRect/>
          </a:stretch>
        </p:blipFill>
        <p:spPr bwMode="auto">
          <a:xfrm>
            <a:off x="3297261" y="143623"/>
            <a:ext cx="1208088" cy="1482968"/>
          </a:xfrm>
          <a:prstGeom prst="rect">
            <a:avLst/>
          </a:prstGeom>
          <a:solidFill>
            <a:srgbClr val="FFFFFF"/>
          </a:solidFill>
        </p:spPr>
      </p:pic>
      <p:pic>
        <p:nvPicPr>
          <p:cNvPr id="240" name="Picture 6"/>
          <p:cNvPicPr>
            <a:picLocks noChangeAspect="1" noChangeArrowheads="1"/>
          </p:cNvPicPr>
          <p:nvPr/>
        </p:nvPicPr>
        <p:blipFill>
          <a:blip r:embed="rId15">
            <a:extLst>
              <a:ext uri="{28A0092B-C50C-407E-A947-70E740481C1C}">
                <a14:useLocalDpi xmlns:a14="http://schemas.microsoft.com/office/drawing/2010/main" val="0"/>
              </a:ext>
            </a:extLst>
          </a:blip>
          <a:srcRect l="36125" r="8823"/>
          <a:stretch>
            <a:fillRect/>
          </a:stretch>
        </p:blipFill>
        <p:spPr bwMode="auto">
          <a:xfrm>
            <a:off x="2056954" y="169062"/>
            <a:ext cx="1189432" cy="131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Brace 2"/>
          <p:cNvSpPr/>
          <p:nvPr/>
        </p:nvSpPr>
        <p:spPr bwMode="auto">
          <a:xfrm rot="16200000">
            <a:off x="3125455" y="640601"/>
            <a:ext cx="296525" cy="2156700"/>
          </a:xfrm>
          <a:prstGeom prst="leftBrace">
            <a:avLst>
              <a:gd name="adj1" fmla="val 39707"/>
              <a:gd name="adj2" fmla="val 50000"/>
            </a:avLst>
          </a:prstGeom>
          <a:ln/>
          <a:extLst/>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News Gothic" pitchFamily="34" charset="0"/>
            </a:endParaRPr>
          </a:p>
        </p:txBody>
      </p:sp>
      <p:sp>
        <p:nvSpPr>
          <p:cNvPr id="241" name="Left Brace 240"/>
          <p:cNvSpPr/>
          <p:nvPr/>
        </p:nvSpPr>
        <p:spPr bwMode="auto">
          <a:xfrm rot="16200000">
            <a:off x="1908692" y="3798983"/>
            <a:ext cx="296525" cy="2156700"/>
          </a:xfrm>
          <a:prstGeom prst="leftBrace">
            <a:avLst>
              <a:gd name="adj1" fmla="val 39707"/>
              <a:gd name="adj2" fmla="val 50000"/>
            </a:avLst>
          </a:prstGeom>
          <a:ln/>
          <a:extLst/>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News Gothic" pitchFamily="34" charset="0"/>
            </a:endParaRPr>
          </a:p>
        </p:txBody>
      </p:sp>
      <p:cxnSp>
        <p:nvCxnSpPr>
          <p:cNvPr id="242" name="Straight Arrow Connector 12"/>
          <p:cNvCxnSpPr>
            <a:cxnSpLocks noChangeShapeType="1"/>
          </p:cNvCxnSpPr>
          <p:nvPr/>
        </p:nvCxnSpPr>
        <p:spPr bwMode="auto">
          <a:xfrm>
            <a:off x="3271162" y="2004034"/>
            <a:ext cx="2555" cy="556848"/>
          </a:xfrm>
          <a:prstGeom prst="straightConnector1">
            <a:avLst/>
          </a:prstGeom>
          <a:noFill/>
          <a:ln w="57150" algn="ctr">
            <a:solidFill>
              <a:schemeClr val="tx1"/>
            </a:solidFill>
            <a:round/>
            <a:headEnd/>
            <a:tailEnd type="arrow" w="med" len="med"/>
          </a:ln>
        </p:spPr>
      </p:cxnSp>
      <p:sp>
        <p:nvSpPr>
          <p:cNvPr id="244" name="TextBox 239"/>
          <p:cNvSpPr txBox="1">
            <a:spLocks noChangeArrowheads="1"/>
          </p:cNvSpPr>
          <p:nvPr/>
        </p:nvSpPr>
        <p:spPr bwMode="auto">
          <a:xfrm>
            <a:off x="323528" y="4065755"/>
            <a:ext cx="15092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sz="2400">
                <a:solidFill>
                  <a:schemeClr val="tx1"/>
                </a:solidFill>
                <a:latin typeface="News Gothic" pitchFamily="34" charset="0"/>
              </a:defRPr>
            </a:lvl1pPr>
            <a:lvl2pPr marL="742950" indent="-285750">
              <a:spcBef>
                <a:spcPct val="0"/>
              </a:spcBef>
              <a:defRPr sz="2400">
                <a:solidFill>
                  <a:schemeClr val="tx1"/>
                </a:solidFill>
                <a:latin typeface="News Gothic" pitchFamily="34" charset="0"/>
              </a:defRPr>
            </a:lvl2pPr>
            <a:lvl3pPr marL="1143000" indent="-228600">
              <a:spcBef>
                <a:spcPct val="0"/>
              </a:spcBef>
              <a:defRPr sz="2400">
                <a:solidFill>
                  <a:schemeClr val="tx1"/>
                </a:solidFill>
                <a:latin typeface="News Gothic" pitchFamily="34" charset="0"/>
              </a:defRPr>
            </a:lvl3pPr>
            <a:lvl4pPr marL="1600200" indent="-228600">
              <a:spcBef>
                <a:spcPct val="0"/>
              </a:spcBef>
              <a:defRPr sz="2400">
                <a:solidFill>
                  <a:schemeClr val="tx1"/>
                </a:solidFill>
                <a:latin typeface="News Gothic" pitchFamily="34" charset="0"/>
              </a:defRPr>
            </a:lvl4pPr>
            <a:lvl5pPr marL="2057400" indent="-228600">
              <a:spcBef>
                <a:spcPct val="0"/>
              </a:spcBef>
              <a:defRPr sz="2400">
                <a:solidFill>
                  <a:schemeClr val="tx1"/>
                </a:solidFill>
                <a:latin typeface="News Gothic" pitchFamily="34" charset="0"/>
              </a:defRPr>
            </a:lvl5pPr>
            <a:lvl6pPr marL="2514600" indent="-228600" eaLnBrk="0" fontAlgn="base" hangingPunct="0">
              <a:spcBef>
                <a:spcPct val="0"/>
              </a:spcBef>
              <a:spcAft>
                <a:spcPct val="0"/>
              </a:spcAft>
              <a:defRPr sz="2400">
                <a:solidFill>
                  <a:schemeClr val="tx1"/>
                </a:solidFill>
                <a:latin typeface="News Gothic" pitchFamily="34" charset="0"/>
              </a:defRPr>
            </a:lvl6pPr>
            <a:lvl7pPr marL="2971800" indent="-228600" eaLnBrk="0" fontAlgn="base" hangingPunct="0">
              <a:spcBef>
                <a:spcPct val="0"/>
              </a:spcBef>
              <a:spcAft>
                <a:spcPct val="0"/>
              </a:spcAft>
              <a:defRPr sz="2400">
                <a:solidFill>
                  <a:schemeClr val="tx1"/>
                </a:solidFill>
                <a:latin typeface="News Gothic" pitchFamily="34" charset="0"/>
              </a:defRPr>
            </a:lvl7pPr>
            <a:lvl8pPr marL="3429000" indent="-228600" eaLnBrk="0" fontAlgn="base" hangingPunct="0">
              <a:spcBef>
                <a:spcPct val="0"/>
              </a:spcBef>
              <a:spcAft>
                <a:spcPct val="0"/>
              </a:spcAft>
              <a:defRPr sz="2400">
                <a:solidFill>
                  <a:schemeClr val="tx1"/>
                </a:solidFill>
                <a:latin typeface="News Gothic" pitchFamily="34" charset="0"/>
              </a:defRPr>
            </a:lvl8pPr>
            <a:lvl9pPr marL="3886200" indent="-228600" eaLnBrk="0" fontAlgn="base" hangingPunct="0">
              <a:spcBef>
                <a:spcPct val="0"/>
              </a:spcBef>
              <a:spcAft>
                <a:spcPct val="0"/>
              </a:spcAft>
              <a:defRPr sz="2400">
                <a:solidFill>
                  <a:schemeClr val="tx1"/>
                </a:solidFill>
                <a:latin typeface="News Gothic" pitchFamily="34" charset="0"/>
              </a:defRPr>
            </a:lvl9pPr>
          </a:lstStyle>
          <a:p>
            <a:pPr algn="l" eaLnBrk="1" hangingPunct="1"/>
            <a:r>
              <a:rPr lang="en-GB" sz="1600" b="1" dirty="0" smtClean="0">
                <a:latin typeface="Arial" charset="0"/>
              </a:rPr>
              <a:t>Water demand</a:t>
            </a:r>
            <a:endParaRPr lang="en-GB" sz="1600" b="1" dirty="0">
              <a:latin typeface="Arial" charset="0"/>
            </a:endParaRPr>
          </a:p>
        </p:txBody>
      </p:sp>
      <p:sp>
        <p:nvSpPr>
          <p:cNvPr id="245" name="TextBox 239"/>
          <p:cNvSpPr txBox="1">
            <a:spLocks noChangeArrowheads="1"/>
          </p:cNvSpPr>
          <p:nvPr/>
        </p:nvSpPr>
        <p:spPr bwMode="auto">
          <a:xfrm>
            <a:off x="2498589" y="4057895"/>
            <a:ext cx="15092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sz="2400">
                <a:solidFill>
                  <a:schemeClr val="tx1"/>
                </a:solidFill>
                <a:latin typeface="News Gothic" pitchFamily="34" charset="0"/>
              </a:defRPr>
            </a:lvl1pPr>
            <a:lvl2pPr marL="742950" indent="-285750">
              <a:spcBef>
                <a:spcPct val="0"/>
              </a:spcBef>
              <a:defRPr sz="2400">
                <a:solidFill>
                  <a:schemeClr val="tx1"/>
                </a:solidFill>
                <a:latin typeface="News Gothic" pitchFamily="34" charset="0"/>
              </a:defRPr>
            </a:lvl2pPr>
            <a:lvl3pPr marL="1143000" indent="-228600">
              <a:spcBef>
                <a:spcPct val="0"/>
              </a:spcBef>
              <a:defRPr sz="2400">
                <a:solidFill>
                  <a:schemeClr val="tx1"/>
                </a:solidFill>
                <a:latin typeface="News Gothic" pitchFamily="34" charset="0"/>
              </a:defRPr>
            </a:lvl3pPr>
            <a:lvl4pPr marL="1600200" indent="-228600">
              <a:spcBef>
                <a:spcPct val="0"/>
              </a:spcBef>
              <a:defRPr sz="2400">
                <a:solidFill>
                  <a:schemeClr val="tx1"/>
                </a:solidFill>
                <a:latin typeface="News Gothic" pitchFamily="34" charset="0"/>
              </a:defRPr>
            </a:lvl4pPr>
            <a:lvl5pPr marL="2057400" indent="-228600">
              <a:spcBef>
                <a:spcPct val="0"/>
              </a:spcBef>
              <a:defRPr sz="2400">
                <a:solidFill>
                  <a:schemeClr val="tx1"/>
                </a:solidFill>
                <a:latin typeface="News Gothic" pitchFamily="34" charset="0"/>
              </a:defRPr>
            </a:lvl5pPr>
            <a:lvl6pPr marL="2514600" indent="-228600" eaLnBrk="0" fontAlgn="base" hangingPunct="0">
              <a:spcBef>
                <a:spcPct val="0"/>
              </a:spcBef>
              <a:spcAft>
                <a:spcPct val="0"/>
              </a:spcAft>
              <a:defRPr sz="2400">
                <a:solidFill>
                  <a:schemeClr val="tx1"/>
                </a:solidFill>
                <a:latin typeface="News Gothic" pitchFamily="34" charset="0"/>
              </a:defRPr>
            </a:lvl6pPr>
            <a:lvl7pPr marL="2971800" indent="-228600" eaLnBrk="0" fontAlgn="base" hangingPunct="0">
              <a:spcBef>
                <a:spcPct val="0"/>
              </a:spcBef>
              <a:spcAft>
                <a:spcPct val="0"/>
              </a:spcAft>
              <a:defRPr sz="2400">
                <a:solidFill>
                  <a:schemeClr val="tx1"/>
                </a:solidFill>
                <a:latin typeface="News Gothic" pitchFamily="34" charset="0"/>
              </a:defRPr>
            </a:lvl7pPr>
            <a:lvl8pPr marL="3429000" indent="-228600" eaLnBrk="0" fontAlgn="base" hangingPunct="0">
              <a:spcBef>
                <a:spcPct val="0"/>
              </a:spcBef>
              <a:spcAft>
                <a:spcPct val="0"/>
              </a:spcAft>
              <a:defRPr sz="2400">
                <a:solidFill>
                  <a:schemeClr val="tx1"/>
                </a:solidFill>
                <a:latin typeface="News Gothic" pitchFamily="34" charset="0"/>
              </a:defRPr>
            </a:lvl8pPr>
            <a:lvl9pPr marL="3886200" indent="-228600" eaLnBrk="0" fontAlgn="base" hangingPunct="0">
              <a:spcBef>
                <a:spcPct val="0"/>
              </a:spcBef>
              <a:spcAft>
                <a:spcPct val="0"/>
              </a:spcAft>
              <a:defRPr sz="2400">
                <a:solidFill>
                  <a:schemeClr val="tx1"/>
                </a:solidFill>
                <a:latin typeface="News Gothic" pitchFamily="34" charset="0"/>
              </a:defRPr>
            </a:lvl9pPr>
          </a:lstStyle>
          <a:p>
            <a:pPr algn="l" eaLnBrk="1" hangingPunct="1"/>
            <a:r>
              <a:rPr lang="en-GB" sz="1600" b="1" dirty="0" smtClean="0">
                <a:latin typeface="Arial" charset="0"/>
              </a:rPr>
              <a:t>Water availability</a:t>
            </a:r>
            <a:endParaRPr lang="en-GB" sz="1600" b="1" dirty="0">
              <a:latin typeface="Arial" charset="0"/>
            </a:endParaRPr>
          </a:p>
        </p:txBody>
      </p:sp>
      <p:sp>
        <p:nvSpPr>
          <p:cNvPr id="243" name="TextBox 243"/>
          <p:cNvSpPr txBox="1">
            <a:spLocks noChangeArrowheads="1"/>
          </p:cNvSpPr>
          <p:nvPr/>
        </p:nvSpPr>
        <p:spPr bwMode="auto">
          <a:xfrm>
            <a:off x="4032785" y="4561907"/>
            <a:ext cx="14414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sz="2400">
                <a:solidFill>
                  <a:schemeClr val="tx1"/>
                </a:solidFill>
                <a:latin typeface="News Gothic" pitchFamily="34" charset="0"/>
              </a:defRPr>
            </a:lvl1pPr>
            <a:lvl2pPr marL="742950" indent="-285750">
              <a:spcBef>
                <a:spcPct val="0"/>
              </a:spcBef>
              <a:defRPr sz="2400">
                <a:solidFill>
                  <a:schemeClr val="tx1"/>
                </a:solidFill>
                <a:latin typeface="News Gothic" pitchFamily="34" charset="0"/>
              </a:defRPr>
            </a:lvl2pPr>
            <a:lvl3pPr marL="1143000" indent="-228600">
              <a:spcBef>
                <a:spcPct val="0"/>
              </a:spcBef>
              <a:defRPr sz="2400">
                <a:solidFill>
                  <a:schemeClr val="tx1"/>
                </a:solidFill>
                <a:latin typeface="News Gothic" pitchFamily="34" charset="0"/>
              </a:defRPr>
            </a:lvl3pPr>
            <a:lvl4pPr marL="1600200" indent="-228600">
              <a:spcBef>
                <a:spcPct val="0"/>
              </a:spcBef>
              <a:defRPr sz="2400">
                <a:solidFill>
                  <a:schemeClr val="tx1"/>
                </a:solidFill>
                <a:latin typeface="News Gothic" pitchFamily="34" charset="0"/>
              </a:defRPr>
            </a:lvl4pPr>
            <a:lvl5pPr marL="2057400" indent="-228600">
              <a:spcBef>
                <a:spcPct val="0"/>
              </a:spcBef>
              <a:defRPr sz="2400">
                <a:solidFill>
                  <a:schemeClr val="tx1"/>
                </a:solidFill>
                <a:latin typeface="News Gothic" pitchFamily="34" charset="0"/>
              </a:defRPr>
            </a:lvl5pPr>
            <a:lvl6pPr marL="2514600" indent="-228600" eaLnBrk="0" fontAlgn="base" hangingPunct="0">
              <a:spcBef>
                <a:spcPct val="0"/>
              </a:spcBef>
              <a:spcAft>
                <a:spcPct val="0"/>
              </a:spcAft>
              <a:defRPr sz="2400">
                <a:solidFill>
                  <a:schemeClr val="tx1"/>
                </a:solidFill>
                <a:latin typeface="News Gothic" pitchFamily="34" charset="0"/>
              </a:defRPr>
            </a:lvl6pPr>
            <a:lvl7pPr marL="2971800" indent="-228600" eaLnBrk="0" fontAlgn="base" hangingPunct="0">
              <a:spcBef>
                <a:spcPct val="0"/>
              </a:spcBef>
              <a:spcAft>
                <a:spcPct val="0"/>
              </a:spcAft>
              <a:defRPr sz="2400">
                <a:solidFill>
                  <a:schemeClr val="tx1"/>
                </a:solidFill>
                <a:latin typeface="News Gothic" pitchFamily="34" charset="0"/>
              </a:defRPr>
            </a:lvl7pPr>
            <a:lvl8pPr marL="3429000" indent="-228600" eaLnBrk="0" fontAlgn="base" hangingPunct="0">
              <a:spcBef>
                <a:spcPct val="0"/>
              </a:spcBef>
              <a:spcAft>
                <a:spcPct val="0"/>
              </a:spcAft>
              <a:defRPr sz="2400">
                <a:solidFill>
                  <a:schemeClr val="tx1"/>
                </a:solidFill>
                <a:latin typeface="News Gothic" pitchFamily="34" charset="0"/>
              </a:defRPr>
            </a:lvl8pPr>
            <a:lvl9pPr marL="3886200" indent="-228600" eaLnBrk="0" fontAlgn="base" hangingPunct="0">
              <a:spcBef>
                <a:spcPct val="0"/>
              </a:spcBef>
              <a:spcAft>
                <a:spcPct val="0"/>
              </a:spcAft>
              <a:defRPr sz="2400">
                <a:solidFill>
                  <a:schemeClr val="tx1"/>
                </a:solidFill>
                <a:latin typeface="News Gothic" pitchFamily="34" charset="0"/>
              </a:defRPr>
            </a:lvl9pPr>
          </a:lstStyle>
          <a:p>
            <a:pPr algn="r" eaLnBrk="1" hangingPunct="1"/>
            <a:r>
              <a:rPr lang="en-GB" sz="1600" b="1" dirty="0" smtClean="0">
                <a:latin typeface="Arial" charset="0"/>
              </a:rPr>
              <a:t>Prioritization</a:t>
            </a:r>
            <a:endParaRPr lang="en-GB" sz="1600" b="1" dirty="0">
              <a:latin typeface="Arial" charset="0"/>
            </a:endParaRPr>
          </a:p>
        </p:txBody>
      </p:sp>
    </p:spTree>
    <p:extLst>
      <p:ext uri="{BB962C8B-B14F-4D97-AF65-F5344CB8AC3E}">
        <p14:creationId xmlns:p14="http://schemas.microsoft.com/office/powerpoint/2010/main" val="408089608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323850" y="333375"/>
            <a:ext cx="8229600" cy="1001713"/>
          </a:xfrm>
        </p:spPr>
        <p:txBody>
          <a:bodyPr/>
          <a:lstStyle/>
          <a:p>
            <a:r>
              <a:rPr lang="en-GB"/>
              <a:t>Inter-comparison RCM’s focused on Monsoon</a:t>
            </a:r>
          </a:p>
        </p:txBody>
      </p:sp>
      <p:sp>
        <p:nvSpPr>
          <p:cNvPr id="318467" name="Rectangle 3"/>
          <p:cNvSpPr>
            <a:spLocks noGrp="1" noChangeArrowheads="1"/>
          </p:cNvSpPr>
          <p:nvPr>
            <p:ph type="body" idx="1"/>
          </p:nvPr>
        </p:nvSpPr>
        <p:spPr/>
        <p:txBody>
          <a:bodyPr/>
          <a:lstStyle/>
          <a:p>
            <a:pPr>
              <a:lnSpc>
                <a:spcPct val="90000"/>
              </a:lnSpc>
            </a:pPr>
            <a:r>
              <a:rPr lang="en-GB" sz="2400" dirty="0" smtClean="0"/>
              <a:t>Participating </a:t>
            </a:r>
            <a:r>
              <a:rPr lang="en-GB" sz="2400" dirty="0"/>
              <a:t>RCM model runs (0.25 x 0.25 resolution):</a:t>
            </a:r>
          </a:p>
          <a:p>
            <a:pPr lvl="1">
              <a:lnSpc>
                <a:spcPct val="90000"/>
              </a:lnSpc>
            </a:pPr>
            <a:r>
              <a:rPr lang="en-GB" sz="2000" dirty="0"/>
              <a:t>ECHAM – REMO</a:t>
            </a:r>
          </a:p>
          <a:p>
            <a:pPr lvl="1">
              <a:lnSpc>
                <a:spcPct val="90000"/>
              </a:lnSpc>
            </a:pPr>
            <a:r>
              <a:rPr lang="en-GB" sz="2000" dirty="0"/>
              <a:t>HADCM3 – REMO</a:t>
            </a:r>
          </a:p>
          <a:p>
            <a:pPr lvl="1">
              <a:lnSpc>
                <a:spcPct val="90000"/>
              </a:lnSpc>
            </a:pPr>
            <a:r>
              <a:rPr lang="en-GB" sz="2000" dirty="0"/>
              <a:t>ECHAM – PRECIS</a:t>
            </a:r>
          </a:p>
          <a:p>
            <a:pPr lvl="1">
              <a:lnSpc>
                <a:spcPct val="90000"/>
              </a:lnSpc>
            </a:pPr>
            <a:r>
              <a:rPr lang="en-GB" sz="2000" dirty="0" smtClean="0"/>
              <a:t>HADCM3 </a:t>
            </a:r>
            <a:r>
              <a:rPr lang="en-GB" sz="2000" dirty="0"/>
              <a:t>– </a:t>
            </a:r>
            <a:r>
              <a:rPr lang="en-GB" sz="2000" dirty="0" smtClean="0"/>
              <a:t>PRECIS</a:t>
            </a:r>
          </a:p>
          <a:p>
            <a:pPr>
              <a:lnSpc>
                <a:spcPct val="90000"/>
              </a:lnSpc>
            </a:pPr>
            <a:endParaRPr lang="en-GB" dirty="0" smtClean="0"/>
          </a:p>
          <a:p>
            <a:pPr>
              <a:lnSpc>
                <a:spcPct val="90000"/>
              </a:lnSpc>
            </a:pPr>
            <a:r>
              <a:rPr lang="en-GB" dirty="0" smtClean="0"/>
              <a:t>Contact</a:t>
            </a:r>
            <a:r>
              <a:rPr lang="en-GB" dirty="0"/>
              <a:t>: Andy Wiltshire via </a:t>
            </a:r>
            <a:r>
              <a:rPr lang="en-GB" dirty="0" err="1"/>
              <a:t>HighNoon</a:t>
            </a:r>
            <a:r>
              <a:rPr lang="en-GB" dirty="0"/>
              <a:t> </a:t>
            </a:r>
            <a:r>
              <a:rPr lang="en-GB" dirty="0" smtClean="0"/>
              <a:t>web site</a:t>
            </a:r>
            <a:endParaRPr lang="en-GB" dirty="0"/>
          </a:p>
          <a:p>
            <a:pPr lvl="1">
              <a:lnSpc>
                <a:spcPct val="90000"/>
              </a:lnSpc>
            </a:pPr>
            <a:endParaRPr lang="en-GB" sz="2000" dirty="0"/>
          </a:p>
        </p:txBody>
      </p:sp>
    </p:spTree>
    <p:extLst>
      <p:ext uri="{BB962C8B-B14F-4D97-AF65-F5344CB8AC3E}">
        <p14:creationId xmlns:p14="http://schemas.microsoft.com/office/powerpoint/2010/main" val="414848436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395288" y="188913"/>
            <a:ext cx="8229600" cy="1001712"/>
          </a:xfrm>
        </p:spPr>
        <p:txBody>
          <a:bodyPr/>
          <a:lstStyle/>
          <a:p>
            <a:r>
              <a:rPr lang="en-GB"/>
              <a:t>Bias correction for precipitation </a:t>
            </a:r>
          </a:p>
        </p:txBody>
      </p:sp>
      <p:sp>
        <p:nvSpPr>
          <p:cNvPr id="308227" name="Rectangle 3"/>
          <p:cNvSpPr>
            <a:spLocks noGrp="1" noChangeArrowheads="1"/>
          </p:cNvSpPr>
          <p:nvPr>
            <p:ph type="body" idx="1"/>
          </p:nvPr>
        </p:nvSpPr>
        <p:spPr/>
        <p:txBody>
          <a:bodyPr/>
          <a:lstStyle/>
          <a:p>
            <a:endParaRPr lang="en-GB"/>
          </a:p>
        </p:txBody>
      </p:sp>
      <p:pic>
        <p:nvPicPr>
          <p:cNvPr id="308228" name="Picture 4"/>
          <p:cNvPicPr>
            <a:picLocks noChangeAspect="1" noChangeArrowheads="1"/>
          </p:cNvPicPr>
          <p:nvPr/>
        </p:nvPicPr>
        <p:blipFill>
          <a:blip r:embed="rId2">
            <a:extLst>
              <a:ext uri="{28A0092B-C50C-407E-A947-70E740481C1C}">
                <a14:useLocalDpi xmlns:a14="http://schemas.microsoft.com/office/drawing/2010/main" val="0"/>
              </a:ext>
            </a:extLst>
          </a:blip>
          <a:srcRect l="-319" r="-563" b="-2284"/>
          <a:stretch>
            <a:fillRect/>
          </a:stretch>
        </p:blipFill>
        <p:spPr bwMode="auto">
          <a:xfrm>
            <a:off x="0" y="1268413"/>
            <a:ext cx="8820150" cy="4824412"/>
          </a:xfrm>
          <a:prstGeom prst="rect">
            <a:avLst/>
          </a:prstGeom>
          <a:solidFill>
            <a:srgbClr val="FFFFFF"/>
          </a:solidFill>
        </p:spPr>
      </p:pic>
      <p:sp>
        <p:nvSpPr>
          <p:cNvPr id="6" name="Text Box 5"/>
          <p:cNvSpPr txBox="1">
            <a:spLocks noChangeArrowheads="1"/>
          </p:cNvSpPr>
          <p:nvPr/>
        </p:nvSpPr>
        <p:spPr bwMode="auto">
          <a:xfrm>
            <a:off x="1547664" y="6309320"/>
            <a:ext cx="5532284" cy="338554"/>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r>
              <a:rPr lang="en-GB" sz="1600" dirty="0" smtClean="0"/>
              <a:t>(Kumar et al. 2013. Online on Science of the total environment)</a:t>
            </a:r>
            <a:endParaRPr lang="en-GB" sz="1600" dirty="0"/>
          </a:p>
        </p:txBody>
      </p:sp>
    </p:spTree>
    <p:extLst>
      <p:ext uri="{BB962C8B-B14F-4D97-AF65-F5344CB8AC3E}">
        <p14:creationId xmlns:p14="http://schemas.microsoft.com/office/powerpoint/2010/main" val="17991132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395288" y="188913"/>
            <a:ext cx="8229600" cy="1001712"/>
          </a:xfrm>
        </p:spPr>
        <p:txBody>
          <a:bodyPr/>
          <a:lstStyle/>
          <a:p>
            <a:r>
              <a:rPr lang="en-GB" dirty="0" smtClean="0"/>
              <a:t>Water </a:t>
            </a:r>
            <a:br>
              <a:rPr lang="en-GB" dirty="0" smtClean="0"/>
            </a:br>
            <a:r>
              <a:rPr lang="en-GB" dirty="0" smtClean="0"/>
              <a:t>resources</a:t>
            </a:r>
            <a:endParaRPr lang="en-GB" dirty="0"/>
          </a:p>
        </p:txBody>
      </p:sp>
      <p:sp>
        <p:nvSpPr>
          <p:cNvPr id="308229" name="Text Box 5"/>
          <p:cNvSpPr txBox="1">
            <a:spLocks noChangeArrowheads="1"/>
          </p:cNvSpPr>
          <p:nvPr/>
        </p:nvSpPr>
        <p:spPr bwMode="auto">
          <a:xfrm>
            <a:off x="1748078" y="6309320"/>
            <a:ext cx="5299849" cy="338554"/>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r>
              <a:rPr lang="en-GB" sz="1600" dirty="0" smtClean="0"/>
              <a:t>(Siderius et al. 2013. Science of the total environment</a:t>
            </a:r>
            <a:r>
              <a:rPr lang="en-GB" sz="1600" dirty="0"/>
              <a:t> Online</a:t>
            </a:r>
            <a:r>
              <a:rPr lang="en-GB" sz="1600" dirty="0" smtClean="0"/>
              <a:t>)</a:t>
            </a:r>
            <a:endParaRPr lang="en-GB"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8912"/>
            <a:ext cx="5472608" cy="612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73966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395288" y="188913"/>
            <a:ext cx="8229600" cy="1001712"/>
          </a:xfrm>
        </p:spPr>
        <p:txBody>
          <a:bodyPr/>
          <a:lstStyle/>
          <a:p>
            <a:r>
              <a:rPr lang="en-GB" dirty="0" smtClean="0"/>
              <a:t>Agriculture: Food security &amp; water demand</a:t>
            </a:r>
            <a:endParaRPr lang="en-GB" dirty="0"/>
          </a:p>
        </p:txBody>
      </p:sp>
      <p:sp>
        <p:nvSpPr>
          <p:cNvPr id="6" name="Text Box 5"/>
          <p:cNvSpPr txBox="1">
            <a:spLocks noChangeArrowheads="1"/>
          </p:cNvSpPr>
          <p:nvPr/>
        </p:nvSpPr>
        <p:spPr bwMode="auto">
          <a:xfrm>
            <a:off x="1547664" y="6191049"/>
            <a:ext cx="5256584" cy="584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p>
            <a:r>
              <a:rPr lang="en-GB" sz="1600" dirty="0" smtClean="0"/>
              <a:t>(Biemans et al</a:t>
            </a:r>
            <a:r>
              <a:rPr lang="en-GB" sz="1600" dirty="0" smtClean="0"/>
              <a:t>., 2013 &amp; Mishra et al., 2013. </a:t>
            </a:r>
            <a:r>
              <a:rPr lang="en-GB" sz="1600" dirty="0" smtClean="0"/>
              <a:t>Science of the total environment, </a:t>
            </a:r>
            <a:r>
              <a:rPr lang="en-GB" sz="1600" dirty="0"/>
              <a:t>Online</a:t>
            </a:r>
            <a:r>
              <a:rPr lang="en-GB" sz="1600" dirty="0" smtClean="0"/>
              <a:t>)</a:t>
            </a:r>
            <a:endParaRPr lang="en-GB" sz="1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l="16698" t="64578" r="4216" b="-9608"/>
          <a:stretch>
            <a:fillRect/>
          </a:stretch>
        </p:blipFill>
        <p:spPr bwMode="auto">
          <a:xfrm>
            <a:off x="3354388" y="2814638"/>
            <a:ext cx="5332412"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 y="1371600"/>
            <a:ext cx="44386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p:nvPicPr>
        <p:blipFill>
          <a:blip r:embed="rId2">
            <a:extLst>
              <a:ext uri="{28A0092B-C50C-407E-A947-70E740481C1C}">
                <a14:useLocalDpi xmlns:a14="http://schemas.microsoft.com/office/drawing/2010/main" val="0"/>
              </a:ext>
            </a:extLst>
          </a:blip>
          <a:srcRect l="32729" t="2826" r="35124" b="50000"/>
          <a:stretch>
            <a:fillRect/>
          </a:stretch>
        </p:blipFill>
        <p:spPr bwMode="auto">
          <a:xfrm>
            <a:off x="4487863" y="1117675"/>
            <a:ext cx="2551728" cy="37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5288" y="5360052"/>
            <a:ext cx="8353176" cy="830997"/>
          </a:xfrm>
          <a:prstGeom prst="rect">
            <a:avLst/>
          </a:prstGeom>
          <a:noFill/>
        </p:spPr>
        <p:txBody>
          <a:bodyPr wrap="square" rtlCol="0">
            <a:spAutoFit/>
          </a:bodyPr>
          <a:lstStyle/>
          <a:p>
            <a:pPr algn="l"/>
            <a:r>
              <a:rPr lang="en-GB" sz="2400" dirty="0" smtClean="0"/>
              <a:t>Rice: decrease in production in 2050 varying between 20 to 40% depending on RCM used!</a:t>
            </a:r>
            <a:endParaRPr lang="en-GB" sz="2400" dirty="0"/>
          </a:p>
        </p:txBody>
      </p:sp>
      <p:cxnSp>
        <p:nvCxnSpPr>
          <p:cNvPr id="4" name="Straight Connector 3"/>
          <p:cNvCxnSpPr/>
          <p:nvPr/>
        </p:nvCxnSpPr>
        <p:spPr bwMode="auto">
          <a:xfrm>
            <a:off x="0" y="5301208"/>
            <a:ext cx="9144000" cy="0"/>
          </a:xfrm>
          <a:prstGeom prst="line">
            <a:avLst/>
          </a:prstGeom>
          <a:noFill/>
          <a:ln w="762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spTree>
    <p:extLst>
      <p:ext uri="{BB962C8B-B14F-4D97-AF65-F5344CB8AC3E}">
        <p14:creationId xmlns:p14="http://schemas.microsoft.com/office/powerpoint/2010/main" val="39699551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4C78"/>
      </a:dk1>
      <a:lt1>
        <a:srgbClr val="FFFFFF"/>
      </a:lt1>
      <a:dk2>
        <a:srgbClr val="FFFFFF"/>
      </a:dk2>
      <a:lt2>
        <a:srgbClr val="808080"/>
      </a:lt2>
      <a:accent1>
        <a:srgbClr val="80BA64"/>
      </a:accent1>
      <a:accent2>
        <a:srgbClr val="E75200"/>
      </a:accent2>
      <a:accent3>
        <a:srgbClr val="FFFFFF"/>
      </a:accent3>
      <a:accent4>
        <a:srgbClr val="004065"/>
      </a:accent4>
      <a:accent5>
        <a:srgbClr val="C0D9B8"/>
      </a:accent5>
      <a:accent6>
        <a:srgbClr val="D14900"/>
      </a:accent6>
      <a:hlink>
        <a:srgbClr val="EAB200"/>
      </a:hlink>
      <a:folHlink>
        <a:srgbClr val="B2B2B2"/>
      </a:folHlink>
    </a:clrScheme>
    <a:fontScheme name="Default Design">
      <a:majorFont>
        <a:latin typeface="News Gothic"/>
        <a:ea typeface=""/>
        <a:cs typeface=""/>
      </a:majorFont>
      <a:minorFont>
        <a:latin typeface="News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News Gothic"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News Gothic" pitchFamily="34" charset="0"/>
          </a:defRPr>
        </a:defPPr>
      </a:lstStyle>
    </a:lnDef>
  </a:objectDefaults>
  <a:extraClrSchemeLst>
    <a:extraClrScheme>
      <a:clrScheme name="Default Design 1">
        <a:dk1>
          <a:srgbClr val="004C78"/>
        </a:dk1>
        <a:lt1>
          <a:srgbClr val="FFFFFF"/>
        </a:lt1>
        <a:dk2>
          <a:srgbClr val="FFFFFF"/>
        </a:dk2>
        <a:lt2>
          <a:srgbClr val="808080"/>
        </a:lt2>
        <a:accent1>
          <a:srgbClr val="80BA64"/>
        </a:accent1>
        <a:accent2>
          <a:srgbClr val="E75200"/>
        </a:accent2>
        <a:accent3>
          <a:srgbClr val="FFFFFF"/>
        </a:accent3>
        <a:accent4>
          <a:srgbClr val="004065"/>
        </a:accent4>
        <a:accent5>
          <a:srgbClr val="C0D9B8"/>
        </a:accent5>
        <a:accent6>
          <a:srgbClr val="D14900"/>
        </a:accent6>
        <a:hlink>
          <a:srgbClr val="EAB2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9757</TotalTime>
  <Words>470</Words>
  <Application>Microsoft Office PowerPoint</Application>
  <PresentationFormat>On-screen Show (4:3)</PresentationFormat>
  <Paragraphs>81</Paragraphs>
  <Slides>13</Slides>
  <Notes>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Blank Presentation</vt:lpstr>
      <vt:lpstr>Default Design</vt:lpstr>
      <vt:lpstr> Vulnerability to climate change for water resources, agriculture and health in the Indian part of the Ganges basin  HIGHNOON: Adaptation to changing water resources availability in Northern India with Himalayan glacier retreat and changing monsoon</vt:lpstr>
      <vt:lpstr>PowerPoint Presentation</vt:lpstr>
      <vt:lpstr>PowerPoint Presentation</vt:lpstr>
      <vt:lpstr>PowerPoint Presentation</vt:lpstr>
      <vt:lpstr>HighNoon Approach</vt:lpstr>
      <vt:lpstr>Inter-comparison RCM’s focused on Monsoon</vt:lpstr>
      <vt:lpstr>Bias correction for precipitation </vt:lpstr>
      <vt:lpstr>Water  resources</vt:lpstr>
      <vt:lpstr>Agriculture: Food security &amp; water demand</vt:lpstr>
      <vt:lpstr>PowerPoint Presentation</vt:lpstr>
      <vt:lpstr>Communication: Common language</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delloch</dc:creator>
  <cp:lastModifiedBy>Moors, Eddy</cp:lastModifiedBy>
  <cp:revision>278</cp:revision>
  <cp:lastPrinted>2003-03-26T14:52:49Z</cp:lastPrinted>
  <dcterms:created xsi:type="dcterms:W3CDTF">2002-10-30T14:57:19Z</dcterms:created>
  <dcterms:modified xsi:type="dcterms:W3CDTF">2013-08-29T01:17:42Z</dcterms:modified>
</cp:coreProperties>
</file>